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8"/>
  </p:notesMasterIdLst>
  <p:sldIdLst>
    <p:sldId id="2147470553" r:id="rId5"/>
    <p:sldId id="2147470574" r:id="rId6"/>
    <p:sldId id="2147470575" r:id="rId7"/>
    <p:sldId id="2147470576" r:id="rId8"/>
    <p:sldId id="2147470578" r:id="rId9"/>
    <p:sldId id="2147470588" r:id="rId10"/>
    <p:sldId id="2147470589" r:id="rId11"/>
    <p:sldId id="2147470590" r:id="rId12"/>
    <p:sldId id="2147470587" r:id="rId13"/>
    <p:sldId id="2147470577" r:id="rId14"/>
    <p:sldId id="2147470573" r:id="rId15"/>
    <p:sldId id="2147470572" r:id="rId16"/>
    <p:sldId id="207613702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05" autoAdjust="0"/>
    <p:restoredTop sz="63265"/>
  </p:normalViewPr>
  <p:slideViewPr>
    <p:cSldViewPr snapToGrid="0">
      <p:cViewPr varScale="1">
        <p:scale>
          <a:sx n="52" d="100"/>
          <a:sy n="52" d="100"/>
        </p:scale>
        <p:origin x="67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3.jpe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354273-E04F-4A6B-AB46-301CAB090479}" type="datetimeFigureOut">
              <a:rPr lang="en-US" smtClean="0"/>
              <a:t>9/24/2023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7A4B63-AD09-44DE-BEEC-F379281B23CC}" type="slidenum">
              <a:rPr lang="en-US" smtClean="0"/>
              <a:t>‹#›</a:t>
            </a:fld>
            <a:endParaRPr lang="en-US" dirty="0"/>
          </a:p>
        </p:txBody>
      </p:sp>
    </p:spTree>
    <p:extLst>
      <p:ext uri="{BB962C8B-B14F-4D97-AF65-F5344CB8AC3E}">
        <p14:creationId xmlns:p14="http://schemas.microsoft.com/office/powerpoint/2010/main" val="4146384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1</a:t>
            </a:fld>
            <a:endParaRPr lang="en-US" dirty="0"/>
          </a:p>
        </p:txBody>
      </p:sp>
    </p:spTree>
    <p:extLst>
      <p:ext uri="{BB962C8B-B14F-4D97-AF65-F5344CB8AC3E}">
        <p14:creationId xmlns:p14="http://schemas.microsoft.com/office/powerpoint/2010/main" val="41713302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6E6E6"/>
                </a:solidFill>
                <a:effectLst/>
                <a:latin typeface="Segoe UI" panose="020B0502040204020203" pitchFamily="34" charset="0"/>
              </a:rPr>
              <a:t>Monitoring your dataflow refreshes is key in ensuring that your dataflows are running as expected. Refresh history and monitoring hub allows you to evaluate in detail what happened during the refresh of your dataflow. </a:t>
            </a:r>
          </a:p>
          <a:p>
            <a:pPr algn="l"/>
            <a:r>
              <a:rPr lang="en-US" b="0" i="0" dirty="0">
                <a:solidFill>
                  <a:srgbClr val="E6E6E6"/>
                </a:solidFill>
                <a:effectLst/>
                <a:latin typeface="Segoe UI" panose="020B0502040204020203" pitchFamily="34" charset="0"/>
              </a:rPr>
              <a:t>When you open your dataflow refresh history, you first notice a list of all your data refreshes. This first screen provides you with information about:</a:t>
            </a:r>
          </a:p>
          <a:p>
            <a:pPr algn="l">
              <a:buFont typeface="Arial" panose="020B0604020202020204" pitchFamily="34" charset="0"/>
              <a:buChar char="•"/>
            </a:pPr>
            <a:r>
              <a:rPr lang="en-US" b="0" i="0" dirty="0">
                <a:solidFill>
                  <a:srgbClr val="E6E6E6"/>
                </a:solidFill>
                <a:effectLst/>
                <a:latin typeface="Segoe UI" panose="020B0502040204020203" pitchFamily="34" charset="0"/>
              </a:rPr>
              <a:t>Start time</a:t>
            </a:r>
          </a:p>
          <a:p>
            <a:pPr algn="l">
              <a:buFont typeface="Arial" panose="020B0604020202020204" pitchFamily="34" charset="0"/>
              <a:buChar char="•"/>
            </a:pPr>
            <a:r>
              <a:rPr lang="en-US" b="0" i="0" dirty="0">
                <a:solidFill>
                  <a:srgbClr val="E6E6E6"/>
                </a:solidFill>
                <a:effectLst/>
                <a:latin typeface="Segoe UI" panose="020B0502040204020203" pitchFamily="34" charset="0"/>
              </a:rPr>
              <a:t>Status</a:t>
            </a:r>
          </a:p>
          <a:p>
            <a:pPr algn="l">
              <a:buFont typeface="Arial" panose="020B0604020202020204" pitchFamily="34" charset="0"/>
              <a:buChar char="•"/>
            </a:pPr>
            <a:r>
              <a:rPr lang="en-US" b="0" i="0" dirty="0">
                <a:solidFill>
                  <a:srgbClr val="E6E6E6"/>
                </a:solidFill>
                <a:effectLst/>
                <a:latin typeface="Segoe UI" panose="020B0502040204020203" pitchFamily="34" charset="0"/>
              </a:rPr>
              <a:t>Duration</a:t>
            </a:r>
          </a:p>
          <a:p>
            <a:pPr algn="l">
              <a:buFont typeface="Arial" panose="020B0604020202020204" pitchFamily="34" charset="0"/>
              <a:buChar char="•"/>
            </a:pPr>
            <a:r>
              <a:rPr lang="en-US" b="0" i="0" dirty="0">
                <a:solidFill>
                  <a:srgbClr val="E6E6E6"/>
                </a:solidFill>
                <a:effectLst/>
                <a:latin typeface="Segoe UI" panose="020B0502040204020203" pitchFamily="34" charset="0"/>
              </a:rPr>
              <a:t>Type</a:t>
            </a:r>
          </a:p>
          <a:p>
            <a:r>
              <a:rPr lang="en-US" b="0" i="0" dirty="0">
                <a:solidFill>
                  <a:srgbClr val="E6E6E6"/>
                </a:solidFill>
                <a:effectLst/>
                <a:latin typeface="Segoe UI" panose="020B0502040204020203" pitchFamily="34" charset="0"/>
              </a:rPr>
              <a:t>You can take some actions right away from this page like start a new refresh, schedule a refresh, or edit the dataflow. Once you've determined which dataflow you want to investigate, you can drill down into one of the refreshes by selecting the </a:t>
            </a:r>
            <a:r>
              <a:rPr lang="en-US" b="1" i="0" dirty="0">
                <a:solidFill>
                  <a:srgbClr val="E6E6E6"/>
                </a:solidFill>
                <a:effectLst/>
                <a:latin typeface="Segoe UI" panose="020B0502040204020203" pitchFamily="34" charset="0"/>
              </a:rPr>
              <a:t>Start time</a:t>
            </a:r>
            <a:r>
              <a:rPr lang="en-US" b="0" i="0" dirty="0">
                <a:solidFill>
                  <a:srgbClr val="E6E6E6"/>
                </a:solidFill>
                <a:effectLst/>
                <a:latin typeface="Segoe UI" panose="020B0502040204020203" pitchFamily="34" charset="0"/>
              </a:rPr>
              <a:t> field. This screen provides you with more information about the refresh that was performed. This includes general information about the refresh and a list of tables and activities.</a:t>
            </a:r>
          </a:p>
          <a:p>
            <a:endParaRPr lang="en-US" b="0" i="0" dirty="0">
              <a:solidFill>
                <a:srgbClr val="E6E6E6"/>
              </a:solidFill>
              <a:effectLst/>
              <a:latin typeface="Segoe UI" panose="020B0502040204020203" pitchFamily="34" charset="0"/>
            </a:endParaRPr>
          </a:p>
          <a:p>
            <a:pPr algn="l"/>
            <a:r>
              <a:rPr lang="en-US" b="0" i="0" dirty="0">
                <a:solidFill>
                  <a:srgbClr val="E6E6E6"/>
                </a:solidFill>
                <a:effectLst/>
                <a:latin typeface="Segoe UI" panose="020B0502040204020203" pitchFamily="34" charset="0"/>
              </a:rPr>
              <a:t>this overview provides you:</a:t>
            </a:r>
          </a:p>
          <a:p>
            <a:pPr algn="l">
              <a:buFont typeface="Arial" panose="020B0604020202020204" pitchFamily="34" charset="0"/>
              <a:buChar char="•"/>
            </a:pPr>
            <a:r>
              <a:rPr lang="en-US" b="0" i="0" dirty="0">
                <a:solidFill>
                  <a:srgbClr val="E6E6E6"/>
                </a:solidFill>
                <a:effectLst/>
                <a:latin typeface="Segoe UI" panose="020B0502040204020203" pitchFamily="34" charset="0"/>
              </a:rPr>
              <a:t>Status of the dataflow</a:t>
            </a:r>
          </a:p>
          <a:p>
            <a:pPr algn="l">
              <a:buFont typeface="Arial" panose="020B0604020202020204" pitchFamily="34" charset="0"/>
              <a:buChar char="•"/>
            </a:pPr>
            <a:r>
              <a:rPr lang="en-US" b="0" i="0" dirty="0">
                <a:solidFill>
                  <a:srgbClr val="E6E6E6"/>
                </a:solidFill>
                <a:effectLst/>
                <a:latin typeface="Segoe UI" panose="020B0502040204020203" pitchFamily="34" charset="0"/>
              </a:rPr>
              <a:t>Type of refresh</a:t>
            </a:r>
          </a:p>
          <a:p>
            <a:pPr algn="l">
              <a:buFont typeface="Arial" panose="020B0604020202020204" pitchFamily="34" charset="0"/>
              <a:buChar char="•"/>
            </a:pPr>
            <a:r>
              <a:rPr lang="en-US" b="0" i="0" dirty="0">
                <a:solidFill>
                  <a:srgbClr val="E6E6E6"/>
                </a:solidFill>
                <a:effectLst/>
                <a:latin typeface="Segoe UI" panose="020B0502040204020203" pitchFamily="34" charset="0"/>
              </a:rPr>
              <a:t>Start and End time</a:t>
            </a:r>
          </a:p>
          <a:p>
            <a:pPr algn="l">
              <a:buFont typeface="Arial" panose="020B0604020202020204" pitchFamily="34" charset="0"/>
              <a:buChar char="•"/>
            </a:pPr>
            <a:r>
              <a:rPr lang="en-US" b="0" i="0" dirty="0">
                <a:solidFill>
                  <a:srgbClr val="E6E6E6"/>
                </a:solidFill>
                <a:effectLst/>
                <a:latin typeface="Segoe UI" panose="020B0502040204020203" pitchFamily="34" charset="0"/>
              </a:rPr>
              <a:t>Duration</a:t>
            </a:r>
          </a:p>
          <a:p>
            <a:pPr algn="l">
              <a:buFont typeface="Arial" panose="020B0604020202020204" pitchFamily="34" charset="0"/>
              <a:buChar char="•"/>
            </a:pPr>
            <a:r>
              <a:rPr lang="en-US" b="0" i="0" dirty="0">
                <a:solidFill>
                  <a:srgbClr val="E6E6E6"/>
                </a:solidFill>
                <a:effectLst/>
                <a:latin typeface="Segoe UI" panose="020B0502040204020203" pitchFamily="34" charset="0"/>
              </a:rPr>
              <a:t>Request ID</a:t>
            </a:r>
          </a:p>
          <a:p>
            <a:pPr algn="l">
              <a:buFont typeface="Arial" panose="020B0604020202020204" pitchFamily="34" charset="0"/>
              <a:buChar char="•"/>
            </a:pPr>
            <a:r>
              <a:rPr lang="en-US" b="0" i="0" dirty="0">
                <a:solidFill>
                  <a:srgbClr val="E6E6E6"/>
                </a:solidFill>
                <a:effectLst/>
                <a:latin typeface="Segoe UI" panose="020B0502040204020203" pitchFamily="34" charset="0"/>
              </a:rPr>
              <a:t>Session ID</a:t>
            </a:r>
          </a:p>
          <a:p>
            <a:pPr algn="l">
              <a:buFont typeface="Arial" panose="020B0604020202020204" pitchFamily="34" charset="0"/>
              <a:buChar char="•"/>
            </a:pPr>
            <a:r>
              <a:rPr lang="en-US" b="0" i="0" dirty="0">
                <a:solidFill>
                  <a:srgbClr val="E6E6E6"/>
                </a:solidFill>
                <a:effectLst/>
                <a:latin typeface="Segoe UI" panose="020B0502040204020203" pitchFamily="34" charset="0"/>
              </a:rPr>
              <a:t>Dataflow ID</a:t>
            </a:r>
          </a:p>
          <a:p>
            <a:r>
              <a:rPr lang="en-US" b="0" i="0" dirty="0">
                <a:solidFill>
                  <a:srgbClr val="E6E6E6"/>
                </a:solidFill>
                <a:effectLst/>
                <a:latin typeface="Segoe UI" panose="020B0502040204020203" pitchFamily="34" charset="0"/>
              </a:rPr>
              <a:t>The </a:t>
            </a:r>
            <a:r>
              <a:rPr lang="en-US" b="1" i="0" dirty="0">
                <a:solidFill>
                  <a:srgbClr val="E6E6E6"/>
                </a:solidFill>
                <a:effectLst/>
                <a:latin typeface="Segoe UI" panose="020B0502040204020203" pitchFamily="34" charset="0"/>
              </a:rPr>
              <a:t>Tables</a:t>
            </a:r>
            <a:r>
              <a:rPr lang="en-US" b="0" i="0" dirty="0">
                <a:solidFill>
                  <a:srgbClr val="E6E6E6"/>
                </a:solidFill>
                <a:effectLst/>
                <a:latin typeface="Segoe UI" panose="020B0502040204020203" pitchFamily="34" charset="0"/>
              </a:rPr>
              <a:t> section reflects all the entities you've enabled load for in your dataflow. Meaning that those tables shown here are being loaded into the staging area of your dataflow.</a:t>
            </a:r>
          </a:p>
          <a:p>
            <a:r>
              <a:rPr lang="en-US" b="0" i="0" dirty="0">
                <a:solidFill>
                  <a:srgbClr val="E6E6E6"/>
                </a:solidFill>
                <a:effectLst/>
                <a:latin typeface="Segoe UI" panose="020B0502040204020203" pitchFamily="34" charset="0"/>
              </a:rPr>
              <a:t>The </a:t>
            </a:r>
            <a:r>
              <a:rPr lang="en-US" b="1" i="0" dirty="0">
                <a:solidFill>
                  <a:srgbClr val="E6E6E6"/>
                </a:solidFill>
                <a:effectLst/>
                <a:latin typeface="Segoe UI" panose="020B0502040204020203" pitchFamily="34" charset="0"/>
              </a:rPr>
              <a:t>Activities</a:t>
            </a:r>
            <a:r>
              <a:rPr lang="en-US" b="0" i="0" dirty="0">
                <a:solidFill>
                  <a:srgbClr val="E6E6E6"/>
                </a:solidFill>
                <a:effectLst/>
                <a:latin typeface="Segoe UI" panose="020B0502040204020203" pitchFamily="34" charset="0"/>
              </a:rPr>
              <a:t> section reflects all the actions that have taken place during the refresh, for example loading data to your output destination. This table also allows you to dive deeper into the details of the specific activity.</a:t>
            </a:r>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10</a:t>
            </a:fld>
            <a:endParaRPr lang="en-US" dirty="0"/>
          </a:p>
        </p:txBody>
      </p:sp>
    </p:spTree>
    <p:extLst>
      <p:ext uri="{BB962C8B-B14F-4D97-AF65-F5344CB8AC3E}">
        <p14:creationId xmlns:p14="http://schemas.microsoft.com/office/powerpoint/2010/main" val="6897395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Power Query Online user interface allows us to do anything from simple ingestion to complex transformation in a dataflow. We can schedule our dataflow directly or via a pipeline. Once that dataflow has been executed, we can review the refresh history to see the status, duration, and type of execution. </a:t>
            </a:r>
          </a:p>
        </p:txBody>
      </p:sp>
      <p:sp>
        <p:nvSpPr>
          <p:cNvPr id="4" name="Slide Number Placeholder 3"/>
          <p:cNvSpPr>
            <a:spLocks noGrp="1"/>
          </p:cNvSpPr>
          <p:nvPr>
            <p:ph type="sldNum" sz="quarter" idx="5"/>
          </p:nvPr>
        </p:nvSpPr>
        <p:spPr/>
        <p:txBody>
          <a:bodyPr/>
          <a:lstStyle/>
          <a:p>
            <a:fld id="{297A4B63-AD09-44DE-BEEC-F379281B23CC}" type="slidenum">
              <a:rPr lang="en-US" smtClean="0"/>
              <a:t>11</a:t>
            </a:fld>
            <a:endParaRPr lang="en-US" dirty="0"/>
          </a:p>
        </p:txBody>
      </p:sp>
    </p:spTree>
    <p:extLst>
      <p:ext uri="{BB962C8B-B14F-4D97-AF65-F5344CB8AC3E}">
        <p14:creationId xmlns:p14="http://schemas.microsoft.com/office/powerpoint/2010/main" val="16777380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CB2646-9805-4E6F-8DC9-9E34B0CFAF1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6300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6E6E6"/>
                </a:solidFill>
                <a:effectLst/>
                <a:latin typeface="Segoe UI" panose="020B0502040204020203" pitchFamily="34" charset="0"/>
              </a:rPr>
              <a:t>Dataflows are a self-service, cloud-based, data preparation technology. They are used to ingest and transform data from multiple sources, and then land the cleansed data to another destination. They can be incorporated into data pipelines for additional data movement, and used as a data source in Power BI.</a:t>
            </a:r>
          </a:p>
          <a:p>
            <a:endParaRPr lang="en-US" b="0" i="0" dirty="0">
              <a:solidFill>
                <a:srgbClr val="E6E6E6"/>
              </a:solidFill>
              <a:effectLst/>
              <a:latin typeface="Segoe UI" panose="020B0502040204020203" pitchFamily="34" charset="0"/>
            </a:endParaRPr>
          </a:p>
          <a:p>
            <a:r>
              <a:rPr lang="en-US" b="0" i="0" dirty="0">
                <a:solidFill>
                  <a:srgbClr val="E6E6E6"/>
                </a:solidFill>
                <a:effectLst/>
                <a:latin typeface="Segoe UI" panose="020B0502040204020203" pitchFamily="34" charset="0"/>
              </a:rPr>
              <a:t>They can be standalone or incorporated into a data factory pipeline. </a:t>
            </a:r>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2</a:t>
            </a:fld>
            <a:endParaRPr lang="en-US" dirty="0"/>
          </a:p>
        </p:txBody>
      </p:sp>
    </p:spTree>
    <p:extLst>
      <p:ext uri="{BB962C8B-B14F-4D97-AF65-F5344CB8AC3E}">
        <p14:creationId xmlns:p14="http://schemas.microsoft.com/office/powerpoint/2010/main" val="13772241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E6E6E6"/>
                </a:solidFill>
                <a:effectLst/>
                <a:latin typeface="Segoe UI" panose="020B0502040204020203" pitchFamily="34" charset="0"/>
              </a:rPr>
              <a:t>There's more than one way to ETL or ELT data in Microsoft Fabric. Consider the benefits and limitations for using Dataflows (Gen2).</a:t>
            </a:r>
          </a:p>
          <a:p>
            <a:pPr algn="l"/>
            <a:r>
              <a:rPr lang="en-US" b="0" i="0" dirty="0">
                <a:solidFill>
                  <a:srgbClr val="E6E6E6"/>
                </a:solidFill>
                <a:effectLst/>
                <a:latin typeface="Segoe UI" panose="020B0502040204020203" pitchFamily="34" charset="0"/>
              </a:rPr>
              <a:t>Benefits:</a:t>
            </a:r>
          </a:p>
          <a:p>
            <a:pPr algn="l">
              <a:buFont typeface="Arial" panose="020B0604020202020204" pitchFamily="34" charset="0"/>
              <a:buChar char="•"/>
            </a:pPr>
            <a:r>
              <a:rPr lang="en-US" b="0" i="0" dirty="0">
                <a:solidFill>
                  <a:srgbClr val="E6E6E6"/>
                </a:solidFill>
                <a:effectLst/>
                <a:latin typeface="Segoe UI" panose="020B0502040204020203" pitchFamily="34" charset="0"/>
              </a:rPr>
              <a:t>Extend data with consistent data, such as a standard date dimension table.</a:t>
            </a:r>
          </a:p>
          <a:p>
            <a:pPr algn="l">
              <a:buFont typeface="Arial" panose="020B0604020202020204" pitchFamily="34" charset="0"/>
              <a:buChar char="•"/>
            </a:pPr>
            <a:r>
              <a:rPr lang="en-US" b="0" i="0" dirty="0">
                <a:solidFill>
                  <a:srgbClr val="E6E6E6"/>
                </a:solidFill>
                <a:effectLst/>
                <a:latin typeface="Segoe UI" panose="020B0502040204020203" pitchFamily="34" charset="0"/>
              </a:rPr>
              <a:t>Allow self-service users access to a subset of data warehouse separately.</a:t>
            </a:r>
          </a:p>
          <a:p>
            <a:pPr algn="l">
              <a:buFont typeface="Arial" panose="020B0604020202020204" pitchFamily="34" charset="0"/>
              <a:buChar char="•"/>
            </a:pPr>
            <a:r>
              <a:rPr lang="en-US" b="0" i="0" dirty="0">
                <a:solidFill>
                  <a:srgbClr val="E6E6E6"/>
                </a:solidFill>
                <a:effectLst/>
                <a:latin typeface="Segoe UI" panose="020B0502040204020203" pitchFamily="34" charset="0"/>
              </a:rPr>
              <a:t>Optimize performance with dataflows, which enable extracting data once for reuse, reducing data refresh time for slower sources.</a:t>
            </a:r>
          </a:p>
          <a:p>
            <a:pPr algn="l">
              <a:buFont typeface="Arial" panose="020B0604020202020204" pitchFamily="34" charset="0"/>
              <a:buChar char="•"/>
            </a:pPr>
            <a:r>
              <a:rPr lang="en-US" b="0" i="0" dirty="0">
                <a:solidFill>
                  <a:srgbClr val="E6E6E6"/>
                </a:solidFill>
                <a:effectLst/>
                <a:latin typeface="Segoe UI" panose="020B0502040204020203" pitchFamily="34" charset="0"/>
              </a:rPr>
              <a:t>Simplify data source complexity by only exposing dataflows to larger analyst groups.</a:t>
            </a:r>
          </a:p>
          <a:p>
            <a:pPr algn="l">
              <a:buFont typeface="Arial" panose="020B0604020202020204" pitchFamily="34" charset="0"/>
              <a:buChar char="•"/>
            </a:pPr>
            <a:r>
              <a:rPr lang="en-US" b="0" i="0" dirty="0">
                <a:solidFill>
                  <a:srgbClr val="E6E6E6"/>
                </a:solidFill>
                <a:effectLst/>
                <a:latin typeface="Segoe UI" panose="020B0502040204020203" pitchFamily="34" charset="0"/>
              </a:rPr>
              <a:t>Ensure consistency and quality of data by enabling users to clean and transform data before loading it to a destination.</a:t>
            </a:r>
          </a:p>
          <a:p>
            <a:pPr algn="l">
              <a:buFont typeface="Arial" panose="020B0604020202020204" pitchFamily="34" charset="0"/>
              <a:buChar char="•"/>
            </a:pPr>
            <a:r>
              <a:rPr lang="en-US" b="0" i="0" dirty="0">
                <a:solidFill>
                  <a:srgbClr val="E6E6E6"/>
                </a:solidFill>
                <a:effectLst/>
                <a:latin typeface="Segoe UI" panose="020B0502040204020203" pitchFamily="34" charset="0"/>
              </a:rPr>
              <a:t>Simplify data integration by providing a low-code interface that ingests data from various sources.</a:t>
            </a:r>
          </a:p>
          <a:p>
            <a:pPr algn="l">
              <a:buFont typeface="Arial" panose="020B0604020202020204" pitchFamily="34" charset="0"/>
              <a:buChar char="•"/>
            </a:pPr>
            <a:endParaRPr lang="en-US" b="0" i="0" dirty="0">
              <a:solidFill>
                <a:srgbClr val="E6E6E6"/>
              </a:solidFill>
              <a:effectLst/>
              <a:latin typeface="Segoe UI" panose="020B0502040204020203" pitchFamily="34" charset="0"/>
            </a:endParaRPr>
          </a:p>
          <a:p>
            <a:pPr algn="l">
              <a:buFont typeface="Arial" panose="020B0604020202020204" pitchFamily="34" charset="0"/>
              <a:buNone/>
            </a:pPr>
            <a:r>
              <a:rPr lang="en-US" b="0" i="0" dirty="0">
                <a:solidFill>
                  <a:srgbClr val="E6E6E6"/>
                </a:solidFill>
                <a:effectLst/>
                <a:latin typeface="Segoe UI" panose="020B0502040204020203" pitchFamily="34" charset="0"/>
              </a:rPr>
              <a:t>While there are many benefits, there are occasions as discussed in previous modules where a notebook or a pipeline would perform better or offer additional functionality. And dataflows are not a replacement for a data warehouse. It’s important to note that dataflows do not support row-level security. </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3</a:t>
            </a:fld>
            <a:endParaRPr lang="en-US" dirty="0"/>
          </a:p>
        </p:txBody>
      </p:sp>
    </p:spTree>
    <p:extLst>
      <p:ext uri="{BB962C8B-B14F-4D97-AF65-F5344CB8AC3E}">
        <p14:creationId xmlns:p14="http://schemas.microsoft.com/office/powerpoint/2010/main" val="35185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working with dataflows in Power Query Online, there are 5 main areas to work with in the browser window. </a:t>
            </a:r>
          </a:p>
          <a:p>
            <a:endParaRPr lang="en-US" b="0"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i="0" dirty="0">
                <a:solidFill>
                  <a:srgbClr val="E6E6E6"/>
                </a:solidFill>
                <a:effectLst/>
                <a:latin typeface="Segoe UI" panose="020B0502040204020203" pitchFamily="34" charset="0"/>
              </a:rPr>
              <a:t>Power Query ribbon grants access to get data from various sources and transform it using a GUI.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i="0" dirty="0">
                <a:solidFill>
                  <a:srgbClr val="E6E6E6"/>
                </a:solidFill>
                <a:effectLst/>
                <a:latin typeface="Segoe UI" panose="020B0502040204020203" pitchFamily="34" charset="0"/>
              </a:rPr>
              <a:t>The Queries pane shows you the different data sources - now called </a:t>
            </a:r>
            <a:r>
              <a:rPr lang="en-US" b="0" i="1" dirty="0">
                <a:solidFill>
                  <a:srgbClr val="E6E6E6"/>
                </a:solidFill>
                <a:effectLst/>
                <a:latin typeface="Segoe UI" panose="020B0502040204020203" pitchFamily="34" charset="0"/>
              </a:rPr>
              <a:t>queries</a:t>
            </a:r>
            <a:r>
              <a:rPr lang="en-US" b="0" i="0" dirty="0">
                <a:solidFill>
                  <a:srgbClr val="E6E6E6"/>
                </a:solidFill>
                <a:effectLst/>
                <a:latin typeface="Segoe UI" panose="020B0502040204020203" pitchFamily="34" charset="0"/>
              </a:rPr>
              <a:t>. Rename, duplicate, reference, and enable load are some of the options available.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i="0" dirty="0">
                <a:solidFill>
                  <a:srgbClr val="E6E6E6"/>
                </a:solidFill>
                <a:effectLst/>
                <a:latin typeface="Segoe UI" panose="020B0502040204020203" pitchFamily="34" charset="0"/>
              </a:rPr>
              <a:t>The Diagram View allows you to visually see how the data sources are connected and the different applied transformations.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i="0" dirty="0">
                <a:solidFill>
                  <a:srgbClr val="E6E6E6"/>
                </a:solidFill>
                <a:effectLst/>
                <a:latin typeface="Segoe UI" panose="020B0502040204020203" pitchFamily="34" charset="0"/>
              </a:rPr>
              <a:t>The Data Preview pane only shows a subset of data to allow you to see which transformations you should make and how they affect the data. You can also interact with the preview pane by dragging and dropping columns to change order or right-clicking on columns to filter or make changes.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i="0" dirty="0">
                <a:solidFill>
                  <a:srgbClr val="E6E6E6"/>
                </a:solidFill>
                <a:effectLst/>
                <a:latin typeface="Segoe UI" panose="020B0502040204020203" pitchFamily="34" charset="0"/>
              </a:rPr>
              <a:t>The Query Settings pane primarily includes </a:t>
            </a:r>
            <a:r>
              <a:rPr lang="en-US" b="1" i="0" dirty="0">
                <a:solidFill>
                  <a:srgbClr val="E6E6E6"/>
                </a:solidFill>
                <a:effectLst/>
                <a:latin typeface="Segoe UI" panose="020B0502040204020203" pitchFamily="34" charset="0"/>
              </a:rPr>
              <a:t>Applied Steps</a:t>
            </a:r>
            <a:r>
              <a:rPr lang="en-US" b="0" i="0" dirty="0">
                <a:solidFill>
                  <a:srgbClr val="E6E6E6"/>
                </a:solidFill>
                <a:effectLst/>
                <a:latin typeface="Segoe UI" panose="020B0502040204020203" pitchFamily="34" charset="0"/>
              </a:rPr>
              <a:t>. Each transformation you do is tied to a step, some of which are automatically applied when you connect the data source. Depending on the complexity of the transformations, you may have several applied steps for each query.</a:t>
            </a:r>
          </a:p>
        </p:txBody>
      </p:sp>
      <p:sp>
        <p:nvSpPr>
          <p:cNvPr id="4" name="Slide Number Placeholder 3"/>
          <p:cNvSpPr>
            <a:spLocks noGrp="1"/>
          </p:cNvSpPr>
          <p:nvPr>
            <p:ph type="sldNum" sz="quarter" idx="5"/>
          </p:nvPr>
        </p:nvSpPr>
        <p:spPr/>
        <p:txBody>
          <a:bodyPr/>
          <a:lstStyle/>
          <a:p>
            <a:fld id="{297A4B63-AD09-44DE-BEEC-F379281B23CC}" type="slidenum">
              <a:rPr lang="en-US" smtClean="0"/>
              <a:t>4</a:t>
            </a:fld>
            <a:endParaRPr lang="en-US" dirty="0"/>
          </a:p>
        </p:txBody>
      </p:sp>
    </p:spTree>
    <p:extLst>
      <p:ext uri="{BB962C8B-B14F-4D97-AF65-F5344CB8AC3E}">
        <p14:creationId xmlns:p14="http://schemas.microsoft.com/office/powerpoint/2010/main" val="20710214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6E6E6"/>
                </a:solidFill>
                <a:effectLst/>
                <a:latin typeface="Segoe UI" panose="020B0502040204020203" pitchFamily="34" charset="0"/>
              </a:rPr>
              <a:t>Fundamentally, a dataflow includes all of the transformations to reduce data prep time and then can be loaded into a new table, included in a Data Pipeline, or used as a data source by data analysts.</a:t>
            </a:r>
          </a:p>
          <a:p>
            <a:endParaRPr lang="en-US" b="0" i="0" dirty="0">
              <a:solidFill>
                <a:srgbClr val="E6E6E6"/>
              </a:solidFill>
              <a:effectLst/>
              <a:latin typeface="Segoe UI" panose="020B0502040204020203" pitchFamily="34" charset="0"/>
            </a:endParaRPr>
          </a:p>
          <a:p>
            <a:r>
              <a:rPr lang="en-US" b="0" i="0" dirty="0">
                <a:solidFill>
                  <a:srgbClr val="E6E6E6"/>
                </a:solidFill>
                <a:effectLst/>
                <a:latin typeface="Segoe UI" panose="020B0502040204020203" pitchFamily="34" charset="0"/>
              </a:rPr>
              <a:t>You can connect to data sources inside or outside of Fabric, output the data to destinations such as your data warehouse or lakehouse. Adding a data destination to your dataflow is optional, and the dataflow preserves all transformation steps. To perform other tasks or load data to a different destination after transformation, create a Data Pipeline and add the Dataflow (Gen2) activity to your orchestration.</a:t>
            </a:r>
          </a:p>
        </p:txBody>
      </p:sp>
      <p:sp>
        <p:nvSpPr>
          <p:cNvPr id="4" name="Slide Number Placeholder 3"/>
          <p:cNvSpPr>
            <a:spLocks noGrp="1"/>
          </p:cNvSpPr>
          <p:nvPr>
            <p:ph type="sldNum" sz="quarter" idx="5"/>
          </p:nvPr>
        </p:nvSpPr>
        <p:spPr/>
        <p:txBody>
          <a:bodyPr/>
          <a:lstStyle/>
          <a:p>
            <a:fld id="{297A4B63-AD09-44DE-BEEC-F379281B23CC}" type="slidenum">
              <a:rPr lang="en-US" smtClean="0"/>
              <a:t>5</a:t>
            </a:fld>
            <a:endParaRPr lang="en-US" dirty="0"/>
          </a:p>
        </p:txBody>
      </p:sp>
    </p:spTree>
    <p:extLst>
      <p:ext uri="{BB962C8B-B14F-4D97-AF65-F5344CB8AC3E}">
        <p14:creationId xmlns:p14="http://schemas.microsoft.com/office/powerpoint/2010/main" val="18273665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Get Data experience allows you to choose a source from several options. These options can be inside your Fabric tenant, in Azure or Power Platform, public web pages, or on premises.</a:t>
            </a:r>
          </a:p>
          <a:p>
            <a:endParaRPr lang="en-US" dirty="0"/>
          </a:p>
        </p:txBody>
      </p:sp>
      <p:sp>
        <p:nvSpPr>
          <p:cNvPr id="4" name="Slide Number Placeholder 3"/>
          <p:cNvSpPr>
            <a:spLocks noGrp="1"/>
          </p:cNvSpPr>
          <p:nvPr>
            <p:ph type="sldNum" sz="quarter" idx="5"/>
          </p:nvPr>
        </p:nvSpPr>
        <p:spPr/>
        <p:txBody>
          <a:bodyPr/>
          <a:lstStyle/>
          <a:p>
            <a:fld id="{297A4B63-AD09-44DE-BEEC-F379281B23CC}" type="slidenum">
              <a:rPr lang="en-US" smtClean="0"/>
              <a:t>6</a:t>
            </a:fld>
            <a:endParaRPr lang="en-US" dirty="0"/>
          </a:p>
        </p:txBody>
      </p:sp>
    </p:spTree>
    <p:extLst>
      <p:ext uri="{BB962C8B-B14F-4D97-AF65-F5344CB8AC3E}">
        <p14:creationId xmlns:p14="http://schemas.microsoft.com/office/powerpoint/2010/main" val="3910349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selecting your destination, you can choose from available items in Fabric. You can have the dataflow create a new table or choose and existing table. </a:t>
            </a:r>
          </a:p>
          <a:p>
            <a:endParaRPr lang="en-US" dirty="0"/>
          </a:p>
          <a:p>
            <a:r>
              <a:rPr lang="en-US" dirty="0"/>
              <a:t>Next, you can choose the update method, indicating whether you want to append data or replace data. And then configure the column mapping. </a:t>
            </a:r>
          </a:p>
        </p:txBody>
      </p:sp>
      <p:sp>
        <p:nvSpPr>
          <p:cNvPr id="4" name="Slide Number Placeholder 3"/>
          <p:cNvSpPr>
            <a:spLocks noGrp="1"/>
          </p:cNvSpPr>
          <p:nvPr>
            <p:ph type="sldNum" sz="quarter" idx="5"/>
          </p:nvPr>
        </p:nvSpPr>
        <p:spPr/>
        <p:txBody>
          <a:bodyPr/>
          <a:lstStyle/>
          <a:p>
            <a:fld id="{297A4B63-AD09-44DE-BEEC-F379281B23CC}" type="slidenum">
              <a:rPr lang="en-US" smtClean="0"/>
              <a:t>7</a:t>
            </a:fld>
            <a:endParaRPr lang="en-US" dirty="0"/>
          </a:p>
        </p:txBody>
      </p:sp>
    </p:spTree>
    <p:extLst>
      <p:ext uri="{BB962C8B-B14F-4D97-AF65-F5344CB8AC3E}">
        <p14:creationId xmlns:p14="http://schemas.microsoft.com/office/powerpoint/2010/main" val="2453454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simple example, there is a table in Lakehouse A called Public holidays. We want to reuse this data, but we want to clean it up a bit before we can use it. So we choose the source table in Lakehouse A. We change a datetime column to date. We replaced some null values in a true/false (bit) field with false values. </a:t>
            </a:r>
          </a:p>
          <a:p>
            <a:r>
              <a:rPr lang="en-US" dirty="0"/>
              <a:t>We renamed columns to follow our destination lakehouse naming convention. And finally, we land the data in Lakehouse B. </a:t>
            </a:r>
          </a:p>
        </p:txBody>
      </p:sp>
      <p:sp>
        <p:nvSpPr>
          <p:cNvPr id="4" name="Slide Number Placeholder 3"/>
          <p:cNvSpPr>
            <a:spLocks noGrp="1"/>
          </p:cNvSpPr>
          <p:nvPr>
            <p:ph type="sldNum" sz="quarter" idx="5"/>
          </p:nvPr>
        </p:nvSpPr>
        <p:spPr/>
        <p:txBody>
          <a:bodyPr/>
          <a:lstStyle/>
          <a:p>
            <a:fld id="{297A4B63-AD09-44DE-BEEC-F379281B23CC}" type="slidenum">
              <a:rPr lang="en-US" smtClean="0"/>
              <a:t>8</a:t>
            </a:fld>
            <a:endParaRPr lang="en-US" dirty="0"/>
          </a:p>
        </p:txBody>
      </p:sp>
    </p:spTree>
    <p:extLst>
      <p:ext uri="{BB962C8B-B14F-4D97-AF65-F5344CB8AC3E}">
        <p14:creationId xmlns:p14="http://schemas.microsoft.com/office/powerpoint/2010/main" val="16396586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that you have two options for scheduling a dataflow: 1) You can add it to a pipeline and then schedule the pipeline or 2) You can schedule it directly. </a:t>
            </a:r>
          </a:p>
          <a:p>
            <a:endParaRPr lang="en-US" dirty="0"/>
          </a:p>
          <a:p>
            <a:r>
              <a:rPr lang="en-US" dirty="0"/>
              <a:t>If this dataflow has dependencies on other pipelines or is part of a larger enterprise orchestration flow, it should be added to a pipeline. If it has no upstream dependencies, you can schedule it directly. </a:t>
            </a:r>
          </a:p>
          <a:p>
            <a:endParaRPr lang="en-US" dirty="0"/>
          </a:p>
          <a:p>
            <a:r>
              <a:rPr lang="en-US" dirty="0"/>
              <a:t>For example, let’s say you load data to a lakehouse using a copy activity in a pipeline, then you use a dataflow to transform the data into final reporting tables in the lakehouse. You can chain these activities together using pipelines. </a:t>
            </a:r>
          </a:p>
          <a:p>
            <a:endParaRPr lang="en-US" dirty="0"/>
          </a:p>
          <a:p>
            <a:r>
              <a:rPr lang="en-US" dirty="0"/>
              <a:t>If you aren’t waiting on some data to be loaded, say you are directly accessing the data source with a dataflow or it’s fine to take whatever data is in your lake at the time the dataflow runs, you could schedule directly. So, your decision is based upon both business requirements and comfort with the technologies.  </a:t>
            </a:r>
          </a:p>
        </p:txBody>
      </p:sp>
      <p:sp>
        <p:nvSpPr>
          <p:cNvPr id="4" name="Slide Number Placeholder 3"/>
          <p:cNvSpPr>
            <a:spLocks noGrp="1"/>
          </p:cNvSpPr>
          <p:nvPr>
            <p:ph type="sldNum" sz="quarter" idx="5"/>
          </p:nvPr>
        </p:nvSpPr>
        <p:spPr/>
        <p:txBody>
          <a:bodyPr/>
          <a:lstStyle/>
          <a:p>
            <a:fld id="{297A4B63-AD09-44DE-BEEC-F379281B23CC}" type="slidenum">
              <a:rPr lang="en-US" smtClean="0"/>
              <a:t>9</a:t>
            </a:fld>
            <a:endParaRPr lang="en-US" dirty="0"/>
          </a:p>
        </p:txBody>
      </p:sp>
    </p:spTree>
    <p:extLst>
      <p:ext uri="{BB962C8B-B14F-4D97-AF65-F5344CB8AC3E}">
        <p14:creationId xmlns:p14="http://schemas.microsoft.com/office/powerpoint/2010/main" val="29307890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pic>
        <p:nvPicPr>
          <p:cNvPr id="8" name="MS logo white - EMF" descr="Microsoft logo white text version">
            <a:extLst>
              <a:ext uri="{FF2B5EF4-FFF2-40B4-BE49-F238E27FC236}">
                <a16:creationId xmlns:a16="http://schemas.microsoft.com/office/drawing/2014/main" id="{D2BBF83B-AB94-4635-A784-5E8484DEC77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1502212"/>
            <a:ext cx="4167887" cy="2031325"/>
          </a:xfrm>
        </p:spPr>
        <p:txBody>
          <a:bodyPr anchor="b" anchorCtr="0">
            <a:spAutoFit/>
          </a:bodyPr>
          <a:lstStyle>
            <a:lvl1pPr>
              <a:defRPr sz="4400"/>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a:t>
            </a:r>
          </a:p>
        </p:txBody>
      </p:sp>
      <p:pic>
        <p:nvPicPr>
          <p:cNvPr id="3" name="Picture 2" descr="A meeting in a conference room.">
            <a:extLst>
              <a:ext uri="{FF2B5EF4-FFF2-40B4-BE49-F238E27FC236}">
                <a16:creationId xmlns:a16="http://schemas.microsoft.com/office/drawing/2014/main" id="{85A24E5A-A589-444B-A12E-6729B21E6E45}"/>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469990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74607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8534178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179701"/>
            <a:ext cx="9144000" cy="498598"/>
          </a:xfrm>
          <a:noFill/>
        </p:spPr>
        <p:txBody>
          <a:bodyPr lIns="0" tIns="0" rIns="0" bIns="0" anchor="ctr"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049735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5343943"/>
      </p:ext>
    </p:extLst>
  </p:cSld>
  <p:clrMapOvr>
    <a:masterClrMapping/>
  </p:clrMapOvr>
  <p:transition>
    <p:fade/>
  </p:transition>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0701352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solidFill>
                  <a:schemeClr val="tx1"/>
                </a:solidFill>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solidFill>
                  <a:schemeClr val="tx1"/>
                </a:solidFill>
                <a:latin typeface="Consolas" panose="020B0609020204030204" pitchFamily="49" charset="0"/>
                <a:cs typeface="Consolas" panose="020B0609020204030204" pitchFamily="49" charset="0"/>
              </a:defRPr>
            </a:lvl1pPr>
            <a:lvl2pPr marL="346553" indent="0">
              <a:buNone/>
              <a:defRPr sz="2400">
                <a:solidFill>
                  <a:schemeClr val="tx1"/>
                </a:solidFill>
                <a:latin typeface="Consolas" panose="020B0609020204030204" pitchFamily="49" charset="0"/>
                <a:cs typeface="Consolas" panose="020B0609020204030204" pitchFamily="49" charset="0"/>
              </a:defRPr>
            </a:lvl2pPr>
            <a:lvl3pPr marL="584607" indent="0">
              <a:buNone/>
              <a:defRPr sz="2000">
                <a:solidFill>
                  <a:schemeClr val="tx1"/>
                </a:solidFill>
                <a:latin typeface="Consolas" panose="020B0609020204030204" pitchFamily="49" charset="0"/>
                <a:cs typeface="Consolas" panose="020B0609020204030204" pitchFamily="49" charset="0"/>
              </a:defRPr>
            </a:lvl3pPr>
            <a:lvl4pPr marL="814563" indent="0">
              <a:buNone/>
              <a:defRPr sz="1800">
                <a:solidFill>
                  <a:schemeClr val="tx1"/>
                </a:solidFill>
                <a:latin typeface="Consolas" panose="020B0609020204030204" pitchFamily="49" charset="0"/>
                <a:cs typeface="Consolas" panose="020B0609020204030204" pitchFamily="49" charset="0"/>
              </a:defRPr>
            </a:lvl4pPr>
            <a:lvl5pPr marL="1050997" indent="0">
              <a:buNone/>
              <a:defRPr sz="180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0946429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marL="0" marR="0" lvl="0" indent="0" algn="l" defTabSz="932290" rtl="0" eaLnBrk="0" fontAlgn="auto" latinLnBrk="0" hangingPunct="0">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rgbClr val="FFFFFF"/>
                </a:solidFill>
                <a:effectLst/>
                <a:uLnTx/>
                <a:uFillTx/>
                <a:latin typeface="Segoe UI"/>
                <a:ea typeface="+mn-ea"/>
                <a:cs typeface="Segoe UI" pitchFamily="34" charset="0"/>
              </a:rPr>
              <a:t>© Copyright Microsoft Corporation. All rights reserved. </a:t>
            </a:r>
          </a:p>
        </p:txBody>
      </p:sp>
    </p:spTree>
    <p:extLst>
      <p:ext uri="{BB962C8B-B14F-4D97-AF65-F5344CB8AC3E}">
        <p14:creationId xmlns:p14="http://schemas.microsoft.com/office/powerpoint/2010/main" val="84582495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gray">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solidFill>
                  <a:schemeClr val="tx1"/>
                </a:solidFill>
                <a:latin typeface="+mn-lt"/>
              </a:defRPr>
            </a:lvl1pPr>
            <a:lvl2pPr>
              <a:defRPr sz="2800">
                <a:solidFill>
                  <a:schemeClr val="tx1"/>
                </a:solidFill>
                <a:latin typeface="+mn-lt"/>
              </a:defRPr>
            </a:lvl2pPr>
            <a:lvl3pPr>
              <a:defRPr sz="2400">
                <a:solidFill>
                  <a:schemeClr val="tx1"/>
                </a:solidFill>
                <a:latin typeface="+mn-lt"/>
              </a:defRPr>
            </a:lvl3pPr>
            <a:lvl4pPr>
              <a:defRPr sz="2000">
                <a:solidFill>
                  <a:schemeClr val="tx1"/>
                </a:solidFill>
                <a:latin typeface="+mn-lt"/>
              </a:defRPr>
            </a:lvl4pPr>
            <a:lvl5pPr>
              <a:defRPr sz="1800">
                <a:solidFill>
                  <a:schemeClr val="tx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solidFill>
                  <a:srgbClr val="000000"/>
                </a:soli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741188016"/>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centered tit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BCAC9-E25C-4A29-A7D2-82C7DE406CE6}"/>
              </a:ext>
            </a:extLst>
          </p:cNvPr>
          <p:cNvSpPr>
            <a:spLocks noGrp="1"/>
          </p:cNvSpPr>
          <p:nvPr userDrawn="1">
            <p:ph type="title"/>
          </p:nvPr>
        </p:nvSpPr>
        <p:spPr/>
        <p:txBody>
          <a:bodyPr/>
          <a:lstStyle/>
          <a:p>
            <a:r>
              <a:rPr lang="en-US"/>
              <a:t>Click to edit Master title style</a:t>
            </a:r>
          </a:p>
        </p:txBody>
      </p:sp>
      <p:sp>
        <p:nvSpPr>
          <p:cNvPr id="8" name="TextBox 7">
            <a:extLst>
              <a:ext uri="{FF2B5EF4-FFF2-40B4-BE49-F238E27FC236}">
                <a16:creationId xmlns:a16="http://schemas.microsoft.com/office/drawing/2014/main" id="{AE9C5276-7B68-429C-9DA6-E4F27E0CA047}"/>
              </a:ext>
            </a:extLst>
          </p:cNvPr>
          <p:cNvSpPr txBox="1"/>
          <p:nvPr userDrawn="1"/>
        </p:nvSpPr>
        <p:spPr>
          <a:xfrm>
            <a:off x="436379" y="6431005"/>
            <a:ext cx="960199" cy="94962"/>
          </a:xfrm>
          <a:prstGeom prst="rect">
            <a:avLst/>
          </a:prstGeom>
          <a:noFill/>
        </p:spPr>
        <p:txBody>
          <a:bodyPr wrap="none" lIns="0" tIns="0" rIns="0" bIns="0" rtlCol="0">
            <a:spAutoFit/>
          </a:bodyPr>
          <a:lstStyle/>
          <a:p>
            <a:pPr>
              <a:lnSpc>
                <a:spcPct val="90000"/>
              </a:lnSpc>
              <a:spcAft>
                <a:spcPts val="588"/>
              </a:spcAft>
            </a:pPr>
            <a:r>
              <a:rPr lang="en-US" sz="686" dirty="0">
                <a:solidFill>
                  <a:schemeClr val="tx1"/>
                </a:solidFill>
              </a:rPr>
              <a:t>© Microsoft Corporation</a:t>
            </a:r>
            <a:endParaRPr lang="en-US" sz="784" dirty="0">
              <a:solidFill>
                <a:schemeClr val="tx1"/>
              </a:solidFill>
            </a:endParaRPr>
          </a:p>
        </p:txBody>
      </p:sp>
      <p:sp>
        <p:nvSpPr>
          <p:cNvPr id="9" name="Freeform: Shape 8">
            <a:extLst>
              <a:ext uri="{FF2B5EF4-FFF2-40B4-BE49-F238E27FC236}">
                <a16:creationId xmlns:a16="http://schemas.microsoft.com/office/drawing/2014/main" id="{F2F457BA-782B-49BA-97AD-00B8135A75A7}"/>
              </a:ext>
            </a:extLst>
          </p:cNvPr>
          <p:cNvSpPr/>
          <p:nvPr userDrawn="1"/>
        </p:nvSpPr>
        <p:spPr bwMode="auto">
          <a:xfrm>
            <a:off x="11552525" y="6444913"/>
            <a:ext cx="209939" cy="60464"/>
          </a:xfrm>
          <a:custGeom>
            <a:avLst/>
            <a:gdLst/>
            <a:ahLst/>
            <a:cxnLst/>
            <a:rect l="l" t="t" r="r" b="b"/>
            <a:pathLst>
              <a:path w="306116" h="88152">
                <a:moveTo>
                  <a:pt x="280481" y="31681"/>
                </a:moveTo>
                <a:cubicBezTo>
                  <a:pt x="275805" y="31681"/>
                  <a:pt x="271835" y="33354"/>
                  <a:pt x="268570" y="36700"/>
                </a:cubicBezTo>
                <a:cubicBezTo>
                  <a:pt x="265305" y="40045"/>
                  <a:pt x="263290" y="44419"/>
                  <a:pt x="262524" y="49820"/>
                </a:cubicBezTo>
                <a:lnTo>
                  <a:pt x="295959" y="49820"/>
                </a:lnTo>
                <a:cubicBezTo>
                  <a:pt x="295919" y="44096"/>
                  <a:pt x="294538" y="39642"/>
                  <a:pt x="291817" y="36458"/>
                </a:cubicBezTo>
                <a:cubicBezTo>
                  <a:pt x="289096" y="33273"/>
                  <a:pt x="285318" y="31681"/>
                  <a:pt x="280481" y="31681"/>
                </a:cubicBezTo>
                <a:close/>
                <a:moveTo>
                  <a:pt x="140726" y="24789"/>
                </a:moveTo>
                <a:lnTo>
                  <a:pt x="150582" y="24789"/>
                </a:lnTo>
                <a:lnTo>
                  <a:pt x="150582" y="60219"/>
                </a:lnTo>
                <a:cubicBezTo>
                  <a:pt x="150582" y="73279"/>
                  <a:pt x="155580" y="79809"/>
                  <a:pt x="165576" y="79809"/>
                </a:cubicBezTo>
                <a:cubicBezTo>
                  <a:pt x="170413" y="79809"/>
                  <a:pt x="174393" y="78025"/>
                  <a:pt x="177517" y="74458"/>
                </a:cubicBezTo>
                <a:cubicBezTo>
                  <a:pt x="180641" y="70891"/>
                  <a:pt x="182203" y="66225"/>
                  <a:pt x="182203" y="60461"/>
                </a:cubicBezTo>
                <a:lnTo>
                  <a:pt x="182203" y="24789"/>
                </a:lnTo>
                <a:lnTo>
                  <a:pt x="192119" y="24789"/>
                </a:lnTo>
                <a:lnTo>
                  <a:pt x="192119" y="86701"/>
                </a:lnTo>
                <a:lnTo>
                  <a:pt x="182203" y="86701"/>
                </a:lnTo>
                <a:lnTo>
                  <a:pt x="182203" y="76906"/>
                </a:lnTo>
                <a:lnTo>
                  <a:pt x="181961" y="76906"/>
                </a:lnTo>
                <a:cubicBezTo>
                  <a:pt x="177850" y="84404"/>
                  <a:pt x="171481" y="88152"/>
                  <a:pt x="162855" y="88152"/>
                </a:cubicBezTo>
                <a:cubicBezTo>
                  <a:pt x="148103" y="88152"/>
                  <a:pt x="140726" y="79365"/>
                  <a:pt x="140726" y="61791"/>
                </a:cubicBezTo>
                <a:close/>
                <a:moveTo>
                  <a:pt x="235093" y="23700"/>
                </a:moveTo>
                <a:cubicBezTo>
                  <a:pt x="237672" y="23700"/>
                  <a:pt x="239648" y="23983"/>
                  <a:pt x="241018" y="24547"/>
                </a:cubicBezTo>
                <a:lnTo>
                  <a:pt x="241018" y="34825"/>
                </a:lnTo>
                <a:cubicBezTo>
                  <a:pt x="239285" y="33495"/>
                  <a:pt x="236786" y="32830"/>
                  <a:pt x="233521" y="32830"/>
                </a:cubicBezTo>
                <a:cubicBezTo>
                  <a:pt x="229288" y="32830"/>
                  <a:pt x="225751" y="34825"/>
                  <a:pt x="222910" y="38816"/>
                </a:cubicBezTo>
                <a:cubicBezTo>
                  <a:pt x="220068" y="42806"/>
                  <a:pt x="218647" y="48248"/>
                  <a:pt x="218647" y="55140"/>
                </a:cubicBezTo>
                <a:lnTo>
                  <a:pt x="218647" y="86701"/>
                </a:lnTo>
                <a:lnTo>
                  <a:pt x="208732" y="86701"/>
                </a:lnTo>
                <a:lnTo>
                  <a:pt x="208732" y="24789"/>
                </a:lnTo>
                <a:lnTo>
                  <a:pt x="218647" y="24789"/>
                </a:lnTo>
                <a:lnTo>
                  <a:pt x="218647" y="37546"/>
                </a:lnTo>
                <a:lnTo>
                  <a:pt x="218889" y="37546"/>
                </a:lnTo>
                <a:cubicBezTo>
                  <a:pt x="220300" y="33193"/>
                  <a:pt x="222456" y="29797"/>
                  <a:pt x="225358" y="27358"/>
                </a:cubicBezTo>
                <a:cubicBezTo>
                  <a:pt x="228261" y="24920"/>
                  <a:pt x="231505" y="23700"/>
                  <a:pt x="235093" y="23700"/>
                </a:cubicBezTo>
                <a:close/>
                <a:moveTo>
                  <a:pt x="280662" y="23338"/>
                </a:moveTo>
                <a:cubicBezTo>
                  <a:pt x="288764" y="23338"/>
                  <a:pt x="295032" y="25958"/>
                  <a:pt x="299466" y="31198"/>
                </a:cubicBezTo>
                <a:cubicBezTo>
                  <a:pt x="303899" y="36438"/>
                  <a:pt x="306116" y="43713"/>
                  <a:pt x="306116" y="53024"/>
                </a:cubicBezTo>
                <a:lnTo>
                  <a:pt x="306116" y="58224"/>
                </a:lnTo>
                <a:lnTo>
                  <a:pt x="262403" y="58224"/>
                </a:lnTo>
                <a:cubicBezTo>
                  <a:pt x="262564" y="65117"/>
                  <a:pt x="264418" y="70437"/>
                  <a:pt x="267965" y="74186"/>
                </a:cubicBezTo>
                <a:cubicBezTo>
                  <a:pt x="271512" y="77934"/>
                  <a:pt x="276390" y="79809"/>
                  <a:pt x="282597" y="79809"/>
                </a:cubicBezTo>
                <a:cubicBezTo>
                  <a:pt x="289570" y="79809"/>
                  <a:pt x="295979" y="77511"/>
                  <a:pt x="301824" y="72916"/>
                </a:cubicBezTo>
                <a:lnTo>
                  <a:pt x="301824" y="82227"/>
                </a:lnTo>
                <a:cubicBezTo>
                  <a:pt x="296382" y="86177"/>
                  <a:pt x="289187" y="88152"/>
                  <a:pt x="280239" y="88152"/>
                </a:cubicBezTo>
                <a:cubicBezTo>
                  <a:pt x="271492" y="88152"/>
                  <a:pt x="264620" y="85341"/>
                  <a:pt x="259622" y="79718"/>
                </a:cubicBezTo>
                <a:cubicBezTo>
                  <a:pt x="254623" y="74095"/>
                  <a:pt x="252124" y="66185"/>
                  <a:pt x="252124" y="55987"/>
                </a:cubicBezTo>
                <a:cubicBezTo>
                  <a:pt x="252124" y="46353"/>
                  <a:pt x="254855" y="38503"/>
                  <a:pt x="260317" y="32437"/>
                </a:cubicBezTo>
                <a:cubicBezTo>
                  <a:pt x="265778" y="26371"/>
                  <a:pt x="272560" y="23338"/>
                  <a:pt x="280662" y="23338"/>
                </a:cubicBezTo>
                <a:close/>
                <a:moveTo>
                  <a:pt x="38212" y="10520"/>
                </a:moveTo>
                <a:cubicBezTo>
                  <a:pt x="37809" y="12979"/>
                  <a:pt x="37345" y="14913"/>
                  <a:pt x="36821" y="16324"/>
                </a:cubicBezTo>
                <a:lnTo>
                  <a:pt x="23338" y="53266"/>
                </a:lnTo>
                <a:lnTo>
                  <a:pt x="53388" y="53266"/>
                </a:lnTo>
                <a:lnTo>
                  <a:pt x="39784" y="16324"/>
                </a:lnTo>
                <a:cubicBezTo>
                  <a:pt x="39340" y="15115"/>
                  <a:pt x="38897" y="13180"/>
                  <a:pt x="38454" y="10520"/>
                </a:cubicBezTo>
                <a:close/>
                <a:moveTo>
                  <a:pt x="33254" y="0"/>
                </a:moveTo>
                <a:lnTo>
                  <a:pt x="43774" y="0"/>
                </a:lnTo>
                <a:lnTo>
                  <a:pt x="76865" y="85964"/>
                </a:lnTo>
                <a:lnTo>
                  <a:pt x="76865" y="83618"/>
                </a:lnTo>
                <a:lnTo>
                  <a:pt x="113505" y="33253"/>
                </a:lnTo>
                <a:lnTo>
                  <a:pt x="80312" y="33253"/>
                </a:lnTo>
                <a:lnTo>
                  <a:pt x="80312" y="24789"/>
                </a:lnTo>
                <a:lnTo>
                  <a:pt x="128076" y="24789"/>
                </a:lnTo>
                <a:lnTo>
                  <a:pt x="128076" y="27630"/>
                </a:lnTo>
                <a:lnTo>
                  <a:pt x="91436" y="78237"/>
                </a:lnTo>
                <a:lnTo>
                  <a:pt x="127713" y="78237"/>
                </a:lnTo>
                <a:lnTo>
                  <a:pt x="127713" y="86701"/>
                </a:lnTo>
                <a:lnTo>
                  <a:pt x="77149" y="86701"/>
                </a:lnTo>
                <a:lnTo>
                  <a:pt x="76865" y="86701"/>
                </a:lnTo>
                <a:lnTo>
                  <a:pt x="65903" y="86701"/>
                </a:lnTo>
                <a:lnTo>
                  <a:pt x="56713" y="62396"/>
                </a:lnTo>
                <a:lnTo>
                  <a:pt x="19952" y="62396"/>
                </a:lnTo>
                <a:lnTo>
                  <a:pt x="11306" y="86701"/>
                </a:lnTo>
                <a:lnTo>
                  <a:pt x="0" y="86701"/>
                </a:lnTo>
                <a:close/>
              </a:path>
            </a:pathLst>
          </a:custGeom>
          <a:solidFill>
            <a:schemeClr val="bg1">
              <a:lumMod val="6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13927" fontAlgn="base">
              <a:lnSpc>
                <a:spcPct val="90000"/>
              </a:lnSpc>
              <a:spcBef>
                <a:spcPct val="0"/>
              </a:spcBef>
              <a:spcAft>
                <a:spcPct val="0"/>
              </a:spcAft>
            </a:pPr>
            <a:endParaRPr lang="en-US" sz="2353" dirty="0">
              <a:solidFill>
                <a:schemeClr val="tx1"/>
              </a:solidFill>
              <a:ea typeface="Segoe UI" pitchFamily="34" charset="0"/>
              <a:cs typeface="Segoe UI" pitchFamily="34" charset="0"/>
            </a:endParaRPr>
          </a:p>
        </p:txBody>
      </p:sp>
    </p:spTree>
    <p:extLst>
      <p:ext uri="{BB962C8B-B14F-4D97-AF65-F5344CB8AC3E}">
        <p14:creationId xmlns:p14="http://schemas.microsoft.com/office/powerpoint/2010/main" val="179993710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Only - left side ">
    <p:spTree>
      <p:nvGrpSpPr>
        <p:cNvPr id="1" name=""/>
        <p:cNvGrpSpPr/>
        <p:nvPr/>
      </p:nvGrpSpPr>
      <p:grpSpPr>
        <a:xfrm>
          <a:off x="0" y="0"/>
          <a:ext cx="0" cy="0"/>
          <a:chOff x="0" y="0"/>
          <a:chExt cx="0" cy="0"/>
        </a:xfrm>
      </p:grpSpPr>
      <p:pic>
        <p:nvPicPr>
          <p:cNvPr id="5" name="Picture 4" descr="Microsoft Azure logo">
            <a:extLst>
              <a:ext uri="{FF2B5EF4-FFF2-40B4-BE49-F238E27FC236}">
                <a16:creationId xmlns:a16="http://schemas.microsoft.com/office/drawing/2014/main" id="{477BD162-8300-4F28-8023-6DD1BF73E8B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84201" y="578571"/>
            <a:ext cx="1892300" cy="269574"/>
          </a:xfrm>
          <a:prstGeom prst="rect">
            <a:avLst/>
          </a:prstGeom>
        </p:spPr>
      </p:pic>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a:xfrm>
            <a:off x="588263" y="2875002"/>
            <a:ext cx="4160521" cy="1107996"/>
          </a:xfrm>
        </p:spPr>
        <p:txBody>
          <a:bodyPr wrap="square" anchor="ctr">
            <a:spAutoFit/>
          </a:bodyPr>
          <a:lstStyle/>
          <a:p>
            <a:r>
              <a:rPr lang="en-US"/>
              <a:t>Click to edit Master title style</a:t>
            </a:r>
          </a:p>
        </p:txBody>
      </p:sp>
      <p:sp>
        <p:nvSpPr>
          <p:cNvPr id="4" name="Text Placeholder 10">
            <a:extLst>
              <a:ext uri="{FF2B5EF4-FFF2-40B4-BE49-F238E27FC236}">
                <a16:creationId xmlns:a16="http://schemas.microsoft.com/office/drawing/2014/main" id="{E7F188F7-5D69-4A37-B62E-1322D2E033E4}"/>
              </a:ext>
            </a:extLst>
          </p:cNvPr>
          <p:cNvSpPr>
            <a:spLocks noGrp="1"/>
          </p:cNvSpPr>
          <p:nvPr>
            <p:ph type="body" sz="quarter" idx="15" hasCustomPrompt="1"/>
          </p:nvPr>
        </p:nvSpPr>
        <p:spPr>
          <a:xfrm>
            <a:off x="584200" y="4426314"/>
            <a:ext cx="4945744" cy="553998"/>
          </a:xfrm>
          <a:prstGeom prst="rect">
            <a:avLst/>
          </a:prstGeom>
        </p:spPr>
        <p:txBody>
          <a:bodyPr/>
          <a:lstStyle>
            <a:lvl1pPr marL="0" indent="0" algn="l">
              <a:buNone/>
              <a:defRPr sz="1800">
                <a:solidFill>
                  <a:schemeClr val="tx1"/>
                </a:solidFill>
              </a:defRPr>
            </a:lvl1pPr>
            <a:lvl2pPr>
              <a:defRPr sz="1765">
                <a:solidFill>
                  <a:srgbClr val="000000"/>
                </a:solidFill>
              </a:defRPr>
            </a:lvl2pPr>
            <a:lvl3pPr>
              <a:defRPr sz="1371"/>
            </a:lvl3pPr>
            <a:lvl4pPr>
              <a:defRPr sz="1371"/>
            </a:lvl4pPr>
            <a:lvl5pPr>
              <a:defRPr sz="1028"/>
            </a:lvl5pPr>
          </a:lstStyle>
          <a:p>
            <a:pPr lvl="0"/>
            <a:r>
              <a:rPr lang="en-US"/>
              <a:t>Author name</a:t>
            </a:r>
            <a:br>
              <a:rPr lang="en-US"/>
            </a:br>
            <a:r>
              <a:rPr lang="en-US"/>
              <a:t>Date</a:t>
            </a:r>
          </a:p>
        </p:txBody>
      </p:sp>
    </p:spTree>
    <p:extLst>
      <p:ext uri="{BB962C8B-B14F-4D97-AF65-F5344CB8AC3E}">
        <p14:creationId xmlns:p14="http://schemas.microsoft.com/office/powerpoint/2010/main" val="10998158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5ACBF0"/>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30" orient="horz" pos="288">
          <p15:clr>
            <a:srgbClr val="5ACBF0"/>
          </p15:clr>
        </p15:guide>
        <p15:guide id="31" pos="3336">
          <p15:clr>
            <a:srgbClr val="FBAE40"/>
          </p15:clr>
        </p15:guide>
        <p15:guide id="32" orient="horz" pos="2160">
          <p15:clr>
            <a:srgbClr val="5ACBF0"/>
          </p15:clr>
        </p15:guide>
        <p15:guide id="33" pos="299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856668"/>
            <a:ext cx="9144000" cy="677108"/>
          </a:xfrm>
          <a:noFill/>
        </p:spPr>
        <p:txBody>
          <a:bodyPr lIns="0" tIns="0" rIns="0" bIns="0" anchor="b" anchorCtr="0">
            <a:spAutoFit/>
          </a:bodyPr>
          <a:lstStyle>
            <a:lvl1pPr>
              <a:defRPr sz="44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9046397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B02BF2A-7BE7-4F1F-819E-97933FE2DD80}"/>
              </a:ext>
              <a:ext uri="{C183D7F6-B498-43B3-948B-1728B52AA6E4}">
                <adec:decorative xmlns:adec="http://schemas.microsoft.com/office/drawing/2017/decorative" val="1"/>
              </a:ext>
            </a:extLst>
          </p:cNvPr>
          <p:cNvGrpSpPr/>
          <p:nvPr userDrawn="1"/>
        </p:nvGrpSpPr>
        <p:grpSpPr>
          <a:xfrm>
            <a:off x="-1" y="0"/>
            <a:ext cx="12190271" cy="5483600"/>
            <a:chOff x="-1" y="0"/>
            <a:chExt cx="12434711" cy="5592764"/>
          </a:xfrm>
        </p:grpSpPr>
        <p:pic>
          <p:nvPicPr>
            <p:cNvPr id="8" name="Picture 7" descr="A nurse writing&#10;">
              <a:extLst>
                <a:ext uri="{FF2B5EF4-FFF2-40B4-BE49-F238E27FC236}">
                  <a16:creationId xmlns:a16="http://schemas.microsoft.com/office/drawing/2014/main" id="{5CB044E4-A9A6-4A1B-A5D4-607833EBE33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1"/>
              <a:ext cx="12434710" cy="5592763"/>
            </a:xfrm>
            <a:custGeom>
              <a:avLst/>
              <a:gdLst>
                <a:gd name="connsiteX0" fmla="*/ 0 w 12434710"/>
                <a:gd name="connsiteY0" fmla="*/ 0 h 5592763"/>
                <a:gd name="connsiteX1" fmla="*/ 12434710 w 12434710"/>
                <a:gd name="connsiteY1" fmla="*/ 0 h 5592763"/>
                <a:gd name="connsiteX2" fmla="*/ 12434710 w 12434710"/>
                <a:gd name="connsiteY2" fmla="*/ 5592763 h 5592763"/>
                <a:gd name="connsiteX3" fmla="*/ 0 w 12434710"/>
                <a:gd name="connsiteY3" fmla="*/ 5592763 h 5592763"/>
              </a:gdLst>
              <a:ahLst/>
              <a:cxnLst>
                <a:cxn ang="0">
                  <a:pos x="connsiteX0" y="connsiteY0"/>
                </a:cxn>
                <a:cxn ang="0">
                  <a:pos x="connsiteX1" y="connsiteY1"/>
                </a:cxn>
                <a:cxn ang="0">
                  <a:pos x="connsiteX2" y="connsiteY2"/>
                </a:cxn>
                <a:cxn ang="0">
                  <a:pos x="connsiteX3" y="connsiteY3"/>
                </a:cxn>
              </a:cxnLst>
              <a:rect l="l" t="t" r="r" b="b"/>
              <a:pathLst>
                <a:path w="12434710" h="5592763">
                  <a:moveTo>
                    <a:pt x="0" y="0"/>
                  </a:moveTo>
                  <a:lnTo>
                    <a:pt x="12434710" y="0"/>
                  </a:lnTo>
                  <a:lnTo>
                    <a:pt x="12434710" y="5592763"/>
                  </a:lnTo>
                  <a:lnTo>
                    <a:pt x="0" y="5592763"/>
                  </a:lnTo>
                  <a:close/>
                </a:path>
              </a:pathLst>
            </a:custGeom>
          </p:spPr>
        </p:pic>
        <p:sp>
          <p:nvSpPr>
            <p:cNvPr id="5" name="Rectangle 4">
              <a:extLst>
                <a:ext uri="{FF2B5EF4-FFF2-40B4-BE49-F238E27FC236}">
                  <a16:creationId xmlns:a16="http://schemas.microsoft.com/office/drawing/2014/main" id="{3BFC33DA-54D0-4F30-A2E6-C0BB69A6326B}"/>
                </a:ext>
                <a:ext uri="{C183D7F6-B498-43B3-948B-1728B52AA6E4}">
                  <adec:decorative xmlns:adec="http://schemas.microsoft.com/office/drawing/2017/decorative" val="1"/>
                </a:ext>
              </a:extLst>
            </p:cNvPr>
            <p:cNvSpPr/>
            <p:nvPr/>
          </p:nvSpPr>
          <p:spPr bwMode="auto">
            <a:xfrm>
              <a:off x="-1" y="0"/>
              <a:ext cx="12434711" cy="5592763"/>
            </a:xfrm>
            <a:prstGeom prst="rect">
              <a:avLst/>
            </a:prstGeom>
            <a:solidFill>
              <a:schemeClr val="bg1">
                <a:alpha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521" tIns="149217" rIns="186521" bIns="149217"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sp>
        <p:nvSpPr>
          <p:cNvPr id="2" name="Title 1">
            <a:extLst>
              <a:ext uri="{FF2B5EF4-FFF2-40B4-BE49-F238E27FC236}">
                <a16:creationId xmlns:a16="http://schemas.microsoft.com/office/drawing/2014/main" id="{D0AAD849-7CFE-4AF7-A7C5-6BBD50C88C1A}"/>
              </a:ext>
            </a:extLst>
          </p:cNvPr>
          <p:cNvSpPr>
            <a:spLocks noGrp="1"/>
          </p:cNvSpPr>
          <p:nvPr userDrawn="1">
            <p:ph type="title"/>
          </p:nvPr>
        </p:nvSpPr>
        <p:spPr/>
        <p:txBody>
          <a:bodyPr/>
          <a:lstStyle/>
          <a:p>
            <a:r>
              <a:rPr lang="en-US"/>
              <a:t>Click to edit Master title style</a:t>
            </a:r>
          </a:p>
        </p:txBody>
      </p:sp>
    </p:spTree>
    <p:extLst>
      <p:ext uri="{BB962C8B-B14F-4D97-AF65-F5344CB8AC3E}">
        <p14:creationId xmlns:p14="http://schemas.microsoft.com/office/powerpoint/2010/main" val="41957088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amp; bulleted text">
    <p:bg bwMode="black">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85216" y="379457"/>
            <a:ext cx="11018520" cy="553998"/>
          </a:xfrm>
          <a:noFill/>
        </p:spPr>
        <p:txBody>
          <a:bodyPr/>
          <a:lstStyle>
            <a:lvl1pPr>
              <a:defRPr>
                <a:solidFill>
                  <a:srgbClr val="2E3E3E"/>
                </a:solidFill>
              </a:defRPr>
            </a:lvl1pPr>
          </a:lstStyle>
          <a:p>
            <a:r>
              <a:rPr lang="en-US"/>
              <a:t>Click to edit Master title style</a:t>
            </a:r>
            <a:endParaRPr lang="en-US" dirty="0"/>
          </a:p>
        </p:txBody>
      </p:sp>
      <p:sp>
        <p:nvSpPr>
          <p:cNvPr id="7" name="Text Placeholder 5">
            <a:extLst>
              <a:ext uri="{FF2B5EF4-FFF2-40B4-BE49-F238E27FC236}">
                <a16:creationId xmlns:a16="http://schemas.microsoft.com/office/drawing/2014/main" id="{2F560E33-ACD2-4712-B2F7-7BA58446696B}"/>
              </a:ext>
            </a:extLst>
          </p:cNvPr>
          <p:cNvSpPr>
            <a:spLocks noGrp="1"/>
          </p:cNvSpPr>
          <p:nvPr>
            <p:ph type="body" sz="quarter" idx="10" hasCustomPrompt="1"/>
          </p:nvPr>
        </p:nvSpPr>
        <p:spPr bwMode="white">
          <a:xfrm>
            <a:off x="585216" y="1447799"/>
            <a:ext cx="11151917" cy="2979277"/>
          </a:xfrm>
        </p:spPr>
        <p:txBody>
          <a:bodyPr lIns="182880" tIns="182880" rIns="182880" bIns="182880">
            <a:noAutofit/>
          </a:bodyPr>
          <a:lstStyle>
            <a:lvl1pPr marL="339725" indent="-339725">
              <a:buClr>
                <a:schemeClr val="tx1">
                  <a:lumMod val="90000"/>
                  <a:lumOff val="10000"/>
                </a:schemeClr>
              </a:buClr>
              <a:buSzPct val="100000"/>
              <a:buFont typeface="Arial" panose="020B0604020202020204" pitchFamily="34" charset="0"/>
              <a:buChar char="•"/>
              <a:defRPr sz="2800">
                <a:solidFill>
                  <a:srgbClr val="11627B"/>
                </a:solidFill>
              </a:defRPr>
            </a:lvl1pPr>
            <a:lvl2pPr marL="631825" indent="-292100">
              <a:buClr>
                <a:schemeClr val="tx1">
                  <a:lumMod val="90000"/>
                  <a:lumOff val="10000"/>
                </a:schemeClr>
              </a:buClr>
              <a:buSzPct val="100000"/>
              <a:buFont typeface="Arial" panose="020B0604020202020204" pitchFamily="34" charset="0"/>
              <a:buChar char="•"/>
              <a:defRPr sz="2000">
                <a:solidFill>
                  <a:schemeClr val="tx1"/>
                </a:solidFill>
              </a:defRPr>
            </a:lvl2pPr>
            <a:lvl3pPr marL="914400" indent="-282575">
              <a:buClr>
                <a:schemeClr val="tx1">
                  <a:lumMod val="90000"/>
                  <a:lumOff val="10000"/>
                </a:schemeClr>
              </a:buClr>
              <a:buSzPct val="100000"/>
              <a:buFont typeface="Arial" panose="020B0604020202020204" pitchFamily="34" charset="0"/>
              <a:buChar char="•"/>
              <a:defRPr sz="1600">
                <a:solidFill>
                  <a:schemeClr val="tx1"/>
                </a:solidFill>
              </a:defRPr>
            </a:lvl3pPr>
            <a:lvl4pPr marL="1196975" indent="-282575">
              <a:buClr>
                <a:schemeClr val="tx1">
                  <a:lumMod val="90000"/>
                  <a:lumOff val="10000"/>
                </a:schemeClr>
              </a:buClr>
              <a:buSzPct val="100000"/>
              <a:buFont typeface="Arial" panose="020B0604020202020204" pitchFamily="34" charset="0"/>
              <a:buChar char="•"/>
              <a:defRPr sz="1400">
                <a:solidFill>
                  <a:schemeClr val="tx1"/>
                </a:solidFill>
              </a:defRPr>
            </a:lvl4pPr>
            <a:lvl5pPr marL="1430338" indent="-233363">
              <a:buClr>
                <a:schemeClr val="tx1">
                  <a:lumMod val="90000"/>
                  <a:lumOff val="10000"/>
                </a:schemeClr>
              </a:buClr>
              <a:buSzPct val="100000"/>
              <a:buFont typeface="Arial" panose="020B0604020202020204" pitchFamily="34" charset="0"/>
              <a:buChar char="•"/>
              <a:defRPr sz="14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78769626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Title &amp; Non-bulleted text - blu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a:xfrm>
            <a:off x="588263" y="384048"/>
            <a:ext cx="11018520" cy="553998"/>
          </a:xfrm>
          <a:prstGeom prst="rect">
            <a:avLst/>
          </a:prstGeom>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4">
            <a:extLst>
              <a:ext uri="{FF2B5EF4-FFF2-40B4-BE49-F238E27FC236}">
                <a16:creationId xmlns:a16="http://schemas.microsoft.com/office/drawing/2014/main" id="{24438552-2874-4DC9-8D16-71FC1093BAC3}"/>
              </a:ext>
            </a:extLst>
          </p:cNvPr>
          <p:cNvSpPr txBox="1"/>
          <p:nvPr userDrawn="1"/>
        </p:nvSpPr>
        <p:spPr>
          <a:xfrm>
            <a:off x="187037" y="6606983"/>
            <a:ext cx="8453001" cy="110800"/>
          </a:xfrm>
          <a:prstGeom prst="rect">
            <a:avLst/>
          </a:prstGeom>
          <a:noFill/>
        </p:spPr>
        <p:txBody>
          <a:bodyPr wrap="square" lIns="0" tIns="0" rIns="0" bIns="0" rtlCol="0">
            <a:spAutoFit/>
          </a:bodyPr>
          <a:lstStyle/>
          <a:p>
            <a:pPr marL="0" marR="0" lvl="0" indent="0" defTabSz="914400" eaLnBrk="1" fontAlgn="auto" latinLnBrk="0" hangingPunct="1">
              <a:lnSpc>
                <a:spcPct val="90000"/>
              </a:lnSpc>
              <a:spcBef>
                <a:spcPct val="20000"/>
              </a:spcBef>
              <a:spcAft>
                <a:spcPts val="0"/>
              </a:spcAft>
              <a:buClrTx/>
              <a:buSzPct val="80000"/>
              <a:buFontTx/>
              <a:buNone/>
              <a:tabLst/>
              <a:defRPr/>
            </a:pPr>
            <a:r>
              <a:rPr kumimoji="0" lang="en-US" sz="800" b="0" i="0" u="none" strike="noStrike" kern="0" cap="none" spc="0" normalizeH="0" baseline="0" noProof="0" dirty="0">
                <a:ln>
                  <a:noFill/>
                </a:ln>
                <a:solidFill>
                  <a:schemeClr val="bg1"/>
                </a:solidFill>
                <a:effectLst/>
                <a:uLnTx/>
                <a:uFillTx/>
                <a:latin typeface="Segoe UI Semilight" panose="020B0402040204020203" pitchFamily="34" charset="0"/>
                <a:cs typeface="Segoe UI Semilight" panose="020B0402040204020203" pitchFamily="34" charset="0"/>
              </a:rPr>
              <a:t>Copyright © Opsgility, LLC - Not for redistribution or redelivery</a:t>
            </a:r>
          </a:p>
        </p:txBody>
      </p:sp>
      <p:pic>
        <p:nvPicPr>
          <p:cNvPr id="6" name="NEW Brand Colors 2018">
            <a:extLst>
              <a:ext uri="{FF2B5EF4-FFF2-40B4-BE49-F238E27FC236}">
                <a16:creationId xmlns:a16="http://schemas.microsoft.com/office/drawing/2014/main" id="{6B7A4B0D-4A22-488A-86AF-44F435F2EEF2}"/>
              </a:ext>
            </a:extLst>
          </p:cNvPr>
          <p:cNvPicPr>
            <a:picLocks noChangeAspect="1"/>
          </p:cNvPicPr>
          <p:nvPr userDrawn="1"/>
        </p:nvPicPr>
        <p:blipFill>
          <a:blip r:embed="rId2"/>
          <a:stretch>
            <a:fillRect/>
          </a:stretch>
        </p:blipFill>
        <p:spPr>
          <a:xfrm rot="5400000">
            <a:off x="9288988" y="2942644"/>
            <a:ext cx="6858000" cy="972712"/>
          </a:xfrm>
          <a:prstGeom prst="rect">
            <a:avLst/>
          </a:prstGeom>
        </p:spPr>
      </p:pic>
      <p:sp>
        <p:nvSpPr>
          <p:cNvPr id="2" name="Rectangle 1">
            <a:extLst>
              <a:ext uri="{FF2B5EF4-FFF2-40B4-BE49-F238E27FC236}">
                <a16:creationId xmlns:a16="http://schemas.microsoft.com/office/drawing/2014/main" id="{CDAE4A5F-F4AB-40BE-86A5-C88E4481198F}"/>
              </a:ext>
            </a:extLst>
          </p:cNvPr>
          <p:cNvSpPr/>
          <p:nvPr userDrawn="1"/>
        </p:nvSpPr>
        <p:spPr bwMode="auto">
          <a:xfrm>
            <a:off x="0" y="0"/>
            <a:ext cx="12192000" cy="291402"/>
          </a:xfrm>
          <a:prstGeom prst="rect">
            <a:avLst/>
          </a:prstGeom>
          <a:solidFill>
            <a:srgbClr val="1C698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Picture 8">
            <a:extLst>
              <a:ext uri="{FF2B5EF4-FFF2-40B4-BE49-F238E27FC236}">
                <a16:creationId xmlns:a16="http://schemas.microsoft.com/office/drawing/2014/main" id="{C31B51C8-F0A2-4DC1-8821-36947EDA6BFA}"/>
              </a:ext>
            </a:extLst>
          </p:cNvPr>
          <p:cNvPicPr>
            <a:picLocks noChangeAspect="1"/>
          </p:cNvPicPr>
          <p:nvPr userDrawn="1"/>
        </p:nvPicPr>
        <p:blipFill>
          <a:blip r:embed="rId3"/>
          <a:stretch>
            <a:fillRect/>
          </a:stretch>
        </p:blipFill>
        <p:spPr>
          <a:xfrm>
            <a:off x="10171681" y="326739"/>
            <a:ext cx="1746590" cy="668616"/>
          </a:xfrm>
          <a:prstGeom prst="rect">
            <a:avLst/>
          </a:prstGeom>
        </p:spPr>
      </p:pic>
    </p:spTree>
    <p:extLst>
      <p:ext uri="{BB962C8B-B14F-4D97-AF65-F5344CB8AC3E}">
        <p14:creationId xmlns:p14="http://schemas.microsoft.com/office/powerpoint/2010/main" val="13040621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cSld name="Title Only (Whi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85216" y="384048"/>
            <a:ext cx="11151917" cy="553998"/>
          </a:xfrm>
        </p:spPr>
        <p:txBody>
          <a:bodyPr/>
          <a:lstStyle>
            <a:lvl1pPr>
              <a:defRPr sz="3600">
                <a:solidFill>
                  <a:schemeClr val="tx1">
                    <a:lumMod val="90000"/>
                    <a:lumOff val="10000"/>
                  </a:schemeClr>
                </a:solidFill>
              </a:defRPr>
            </a:lvl1pPr>
          </a:lstStyle>
          <a:p>
            <a:r>
              <a:rPr lang="en-US"/>
              <a:t>Click to edit Master title style</a:t>
            </a:r>
            <a:endParaRPr lang="en-US" dirty="0"/>
          </a:p>
        </p:txBody>
      </p:sp>
      <p:sp>
        <p:nvSpPr>
          <p:cNvPr id="5" name="Rectangle 4">
            <a:extLst>
              <a:ext uri="{FF2B5EF4-FFF2-40B4-BE49-F238E27FC236}">
                <a16:creationId xmlns:a16="http://schemas.microsoft.com/office/drawing/2014/main" id="{5088720D-3E13-4F7A-B395-DE80891786BD}"/>
              </a:ext>
            </a:extLst>
          </p:cNvPr>
          <p:cNvSpPr/>
          <p:nvPr userDrawn="1"/>
        </p:nvSpPr>
        <p:spPr bwMode="auto">
          <a:xfrm>
            <a:off x="0" y="0"/>
            <a:ext cx="12192000" cy="291402"/>
          </a:xfrm>
          <a:prstGeom prst="rect">
            <a:avLst/>
          </a:prstGeom>
          <a:solidFill>
            <a:srgbClr val="1C698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a:extLst>
              <a:ext uri="{FF2B5EF4-FFF2-40B4-BE49-F238E27FC236}">
                <a16:creationId xmlns:a16="http://schemas.microsoft.com/office/drawing/2014/main" id="{1E1E10B1-A5C3-4325-AEE2-BD7EA83B9339}"/>
              </a:ext>
            </a:extLst>
          </p:cNvPr>
          <p:cNvPicPr>
            <a:picLocks noChangeAspect="1"/>
          </p:cNvPicPr>
          <p:nvPr userDrawn="1"/>
        </p:nvPicPr>
        <p:blipFill>
          <a:blip r:embed="rId2"/>
          <a:stretch>
            <a:fillRect/>
          </a:stretch>
        </p:blipFill>
        <p:spPr>
          <a:xfrm>
            <a:off x="10171681" y="326739"/>
            <a:ext cx="1746590" cy="668616"/>
          </a:xfrm>
          <a:prstGeom prst="rect">
            <a:avLst/>
          </a:prstGeom>
        </p:spPr>
      </p:pic>
    </p:spTree>
    <p:extLst>
      <p:ext uri="{BB962C8B-B14F-4D97-AF65-F5344CB8AC3E}">
        <p14:creationId xmlns:p14="http://schemas.microsoft.com/office/powerpoint/2010/main" val="281438025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7" name="MS logo white - EMF" descr="Microsoft logo white text version">
            <a:extLst>
              <a:ext uri="{FF2B5EF4-FFF2-40B4-BE49-F238E27FC236}">
                <a16:creationId xmlns:a16="http://schemas.microsoft.com/office/drawing/2014/main" id="{EB02FAD1-E14D-41F9-A1BC-FCCF4626291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9" name="Title 1"/>
          <p:cNvSpPr>
            <a:spLocks noGrp="1"/>
          </p:cNvSpPr>
          <p:nvPr>
            <p:ph type="title" hasCustomPrompt="1"/>
          </p:nvPr>
        </p:nvSpPr>
        <p:spPr>
          <a:xfrm>
            <a:off x="584200" y="2856668"/>
            <a:ext cx="9144000" cy="677108"/>
          </a:xfrm>
          <a:noFill/>
        </p:spPr>
        <p:txBody>
          <a:bodyPr lIns="0" tIns="0" rIns="0" bIns="0" anchor="b" anchorCtr="0">
            <a:spAutoFit/>
          </a:bodyPr>
          <a:lstStyle>
            <a:lvl1pPr>
              <a:defRPr sz="44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accent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750048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9121006B-09FA-4F62-9542-4F6479B0897F}"/>
              </a:ext>
            </a:extLst>
          </p:cNvPr>
          <p:cNvSpPr txBox="1"/>
          <p:nvPr userDrawn="1"/>
        </p:nvSpPr>
        <p:spPr>
          <a:xfrm>
            <a:off x="12355721" y="-203944"/>
            <a:ext cx="577081" cy="153888"/>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3772443994"/>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0215577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A3A3A3"/>
                </a:solidFill>
                <a:effectLst/>
                <a:uLnTx/>
                <a:uFillTx/>
                <a:latin typeface="Segoe UI"/>
                <a:ea typeface="+mn-ea"/>
                <a:cs typeface="+mn-cs"/>
              </a:rPr>
              <a:t>ELT layout</a:t>
            </a:r>
          </a:p>
        </p:txBody>
      </p:sp>
    </p:spTree>
    <p:extLst>
      <p:ext uri="{BB962C8B-B14F-4D97-AF65-F5344CB8AC3E}">
        <p14:creationId xmlns:p14="http://schemas.microsoft.com/office/powerpoint/2010/main" val="125032824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8305737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4158312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22176421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5" cstate="screen">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210042719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learn.microsoft.com/en-us/" TargetMode="External"/><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8" Type="http://schemas.openxmlformats.org/officeDocument/2006/relationships/hyperlink" Target="https://docs.microsoft.com/en-us/learn/" TargetMode="External"/><Relationship Id="rId13" Type="http://schemas.openxmlformats.org/officeDocument/2006/relationships/hyperlink" Target="https://reactor.microsoft.com/en-us/reactor/?search=fasttrack&amp;eventLanguage=all&amp;preferredLanguage=English&amp;page=1" TargetMode="External"/><Relationship Id="rId3" Type="http://schemas.openxmlformats.org/officeDocument/2006/relationships/hyperlink" Target="https://partner.microsoft.com/en-us/training/training-center" TargetMode="External"/><Relationship Id="rId7" Type="http://schemas.openxmlformats.org/officeDocument/2006/relationships/hyperlink" Target="https://azure.microsoft.com/en-us/get-started/#explore-azure" TargetMode="External"/><Relationship Id="rId12" Type="http://schemas.openxmlformats.org/officeDocument/2006/relationships/hyperlink" Target="https://techcommunity.microsoft.com/"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6" Type="http://schemas.openxmlformats.org/officeDocument/2006/relationships/hyperlink" Target="https://docs.microsoft.com/en-us/learn/azure/" TargetMode="External"/><Relationship Id="rId11" Type="http://schemas.openxmlformats.org/officeDocument/2006/relationships/hyperlink" Target="https://www.microsoft.com/en-us/mtc" TargetMode="External"/><Relationship Id="rId5" Type="http://schemas.openxmlformats.org/officeDocument/2006/relationships/hyperlink" Target="https://sway.office.com/CDBAqgB3HA7EsQ1L" TargetMode="External"/><Relationship Id="rId10" Type="http://schemas.openxmlformats.org/officeDocument/2006/relationships/hyperlink" Target="https://www.microsoft.com/en-ie/training-days/#azure" TargetMode="External"/><Relationship Id="rId4" Type="http://schemas.openxmlformats.org/officeDocument/2006/relationships/hyperlink" Target="https://www.microsoft.com/en-us/us-partner-blog/calendar/" TargetMode="External"/><Relationship Id="rId9" Type="http://schemas.openxmlformats.org/officeDocument/2006/relationships/hyperlink" Target="https://docs.microsoft.com/en-us/learn/certifications/browse/" TargetMode="External"/><Relationship Id="rId1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8D485-FD33-2DA7-238E-EDF73027901B}"/>
              </a:ext>
            </a:extLst>
          </p:cNvPr>
          <p:cNvSpPr>
            <a:spLocks noGrp="1"/>
          </p:cNvSpPr>
          <p:nvPr>
            <p:ph type="title"/>
          </p:nvPr>
        </p:nvSpPr>
        <p:spPr>
          <a:xfrm>
            <a:off x="588263" y="1502212"/>
            <a:ext cx="4167887" cy="2031325"/>
          </a:xfrm>
        </p:spPr>
        <p:txBody>
          <a:bodyPr wrap="square" anchor="b">
            <a:normAutofit/>
          </a:bodyPr>
          <a:lstStyle/>
          <a:p>
            <a:pPr>
              <a:lnSpc>
                <a:spcPct val="90000"/>
              </a:lnSpc>
            </a:pPr>
            <a:r>
              <a:rPr lang="en-US" sz="4000" dirty="0">
                <a:effectLst/>
                <a:latin typeface="Aptos" panose="020B0004020202020204" pitchFamily="34" charset="0"/>
                <a:ea typeface="Times New Roman" panose="02020603050405020304" pitchFamily="18" charset="0"/>
                <a:cs typeface="Aptos" panose="020B0004020202020204" pitchFamily="34" charset="0"/>
              </a:rPr>
              <a:t>Ingest Data with Dataflows Gen2 in Microsoft Fabric</a:t>
            </a:r>
            <a:endParaRPr lang="en-US" sz="4000" dirty="0"/>
          </a:p>
        </p:txBody>
      </p:sp>
      <p:sp>
        <p:nvSpPr>
          <p:cNvPr id="3" name="Text Placeholder 2">
            <a:extLst>
              <a:ext uri="{FF2B5EF4-FFF2-40B4-BE49-F238E27FC236}">
                <a16:creationId xmlns:a16="http://schemas.microsoft.com/office/drawing/2014/main" id="{33B3B159-A982-E03B-7830-66591F295CD8}"/>
              </a:ext>
            </a:extLst>
          </p:cNvPr>
          <p:cNvSpPr>
            <a:spLocks noGrp="1"/>
          </p:cNvSpPr>
          <p:nvPr>
            <p:ph type="body" sz="quarter" idx="12"/>
          </p:nvPr>
        </p:nvSpPr>
        <p:spPr>
          <a:xfrm>
            <a:off x="582042" y="3962400"/>
            <a:ext cx="4164583" cy="338554"/>
          </a:xfrm>
        </p:spPr>
        <p:txBody>
          <a:bodyPr wrap="square">
            <a:normAutofit/>
          </a:bodyPr>
          <a:lstStyle/>
          <a:p>
            <a:pPr>
              <a:spcAft>
                <a:spcPts val="600"/>
              </a:spcAft>
            </a:pPr>
            <a:r>
              <a:rPr lang="en-US" dirty="0"/>
              <a:t>Module 8</a:t>
            </a:r>
          </a:p>
        </p:txBody>
      </p:sp>
    </p:spTree>
    <p:extLst>
      <p:ext uri="{BB962C8B-B14F-4D97-AF65-F5344CB8AC3E}">
        <p14:creationId xmlns:p14="http://schemas.microsoft.com/office/powerpoint/2010/main" val="19297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309EA-1BDD-F117-D111-150F2FD8A415}"/>
              </a:ext>
            </a:extLst>
          </p:cNvPr>
          <p:cNvSpPr>
            <a:spLocks noGrp="1"/>
          </p:cNvSpPr>
          <p:nvPr>
            <p:ph type="title"/>
          </p:nvPr>
        </p:nvSpPr>
        <p:spPr/>
        <p:txBody>
          <a:bodyPr/>
          <a:lstStyle/>
          <a:p>
            <a:r>
              <a:rPr lang="en-US" dirty="0"/>
              <a:t>Dataflow Refresh History</a:t>
            </a:r>
          </a:p>
        </p:txBody>
      </p:sp>
      <p:pic>
        <p:nvPicPr>
          <p:cNvPr id="9218" name="Picture 2" descr="Screenshot showing an overview of the refresh history.">
            <a:extLst>
              <a:ext uri="{FF2B5EF4-FFF2-40B4-BE49-F238E27FC236}">
                <a16:creationId xmlns:a16="http://schemas.microsoft.com/office/drawing/2014/main" id="{2867B1C4-9268-B30E-A7BD-42BA98F66691}"/>
              </a:ext>
            </a:extLst>
          </p:cNvPr>
          <p:cNvPicPr>
            <a:picLocks noGrp="1" noChangeAspect="1" noChangeArrowheads="1"/>
          </p:cNvPicPr>
          <p:nvPr>
            <p:ph sz="quarter" idx="10"/>
          </p:nvPr>
        </p:nvPicPr>
        <p:blipFill>
          <a:blip r:embed="rId3">
            <a:extLst>
              <a:ext uri="{28A0092B-C50C-407E-A947-70E740481C1C}">
                <a14:useLocalDpi xmlns:a14="http://schemas.microsoft.com/office/drawing/2010/main" val="0"/>
              </a:ext>
            </a:extLst>
          </a:blip>
          <a:srcRect/>
          <a:stretch>
            <a:fillRect/>
          </a:stretch>
        </p:blipFill>
        <p:spPr bwMode="auto">
          <a:xfrm>
            <a:off x="3695858" y="1435100"/>
            <a:ext cx="4795522" cy="4833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440356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AAA27BA-98F9-1C26-01EB-813054F08200}"/>
              </a:ext>
            </a:extLst>
          </p:cNvPr>
          <p:cNvSpPr>
            <a:spLocks noGrp="1"/>
          </p:cNvSpPr>
          <p:nvPr>
            <p:ph type="title"/>
          </p:nvPr>
        </p:nvSpPr>
        <p:spPr/>
        <p:txBody>
          <a:bodyPr/>
          <a:lstStyle/>
          <a:p>
            <a:r>
              <a:rPr lang="en-US" dirty="0"/>
              <a:t>Summary</a:t>
            </a:r>
          </a:p>
        </p:txBody>
      </p:sp>
      <p:sp>
        <p:nvSpPr>
          <p:cNvPr id="6" name="Content Placeholder 5">
            <a:extLst>
              <a:ext uri="{FF2B5EF4-FFF2-40B4-BE49-F238E27FC236}">
                <a16:creationId xmlns:a16="http://schemas.microsoft.com/office/drawing/2014/main" id="{12A2236E-26A0-03B6-A8C6-BC4ED3822FF7}"/>
              </a:ext>
            </a:extLst>
          </p:cNvPr>
          <p:cNvSpPr>
            <a:spLocks noGrp="1"/>
          </p:cNvSpPr>
          <p:nvPr>
            <p:ph sz="quarter" idx="10"/>
          </p:nvPr>
        </p:nvSpPr>
        <p:spPr>
          <a:xfrm>
            <a:off x="584200" y="1435100"/>
            <a:ext cx="11018838" cy="2843855"/>
          </a:xfrm>
        </p:spPr>
        <p:txBody>
          <a:bodyPr/>
          <a:lstStyle/>
          <a:p>
            <a:r>
              <a:rPr lang="en-US" dirty="0"/>
              <a:t>Dataflows offer low-code self-service data preparation by using Power Query Online</a:t>
            </a:r>
          </a:p>
          <a:p>
            <a:r>
              <a:rPr lang="en-US" dirty="0"/>
              <a:t>Dataflows can be scheduled directly or called from a pipeline</a:t>
            </a:r>
          </a:p>
          <a:p>
            <a:r>
              <a:rPr lang="en-US" dirty="0"/>
              <a:t>Dataflow refresh history shows status, duration, type, and a breakdown of each table and activity </a:t>
            </a:r>
          </a:p>
          <a:p>
            <a:endParaRPr lang="en-US" dirty="0"/>
          </a:p>
        </p:txBody>
      </p:sp>
    </p:spTree>
    <p:extLst>
      <p:ext uri="{BB962C8B-B14F-4D97-AF65-F5344CB8AC3E}">
        <p14:creationId xmlns:p14="http://schemas.microsoft.com/office/powerpoint/2010/main" val="563601498"/>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E251F-BFA0-1625-E8DC-45A1D32C3431}"/>
              </a:ext>
            </a:extLst>
          </p:cNvPr>
          <p:cNvSpPr>
            <a:spLocks noGrp="1"/>
          </p:cNvSpPr>
          <p:nvPr>
            <p:ph type="title"/>
          </p:nvPr>
        </p:nvSpPr>
        <p:spPr/>
        <p:txBody>
          <a:bodyPr wrap="square" anchor="t">
            <a:normAutofit/>
          </a:bodyPr>
          <a:lstStyle/>
          <a:p>
            <a:r>
              <a:rPr lang="en-US" dirty="0"/>
              <a:t> Microsoft Learn Demo </a:t>
            </a:r>
          </a:p>
        </p:txBody>
      </p:sp>
      <p:sp>
        <p:nvSpPr>
          <p:cNvPr id="6" name="Text Placeholder 5">
            <a:extLst>
              <a:ext uri="{FF2B5EF4-FFF2-40B4-BE49-F238E27FC236}">
                <a16:creationId xmlns:a16="http://schemas.microsoft.com/office/drawing/2014/main" id="{C4F44000-97E9-9B97-308D-2DB86A4BB2EE}"/>
              </a:ext>
            </a:extLst>
          </p:cNvPr>
          <p:cNvSpPr>
            <a:spLocks noGrp="1"/>
          </p:cNvSpPr>
          <p:nvPr>
            <p:ph type="body" sz="quarter" idx="12"/>
          </p:nvPr>
        </p:nvSpPr>
        <p:spPr/>
        <p:txBody>
          <a:bodyPr/>
          <a:lstStyle/>
          <a:p>
            <a:endParaRPr lang="en-US" dirty="0"/>
          </a:p>
        </p:txBody>
      </p:sp>
      <p:pic>
        <p:nvPicPr>
          <p:cNvPr id="5" name="Content Placeholder 4">
            <a:extLst>
              <a:ext uri="{FF2B5EF4-FFF2-40B4-BE49-F238E27FC236}">
                <a16:creationId xmlns:a16="http://schemas.microsoft.com/office/drawing/2014/main" id="{5D848AD9-57E4-8297-4DBB-0A74105729BC}"/>
              </a:ext>
            </a:extLst>
          </p:cNvPr>
          <p:cNvPicPr>
            <a:picLocks noGrp="1" noChangeAspect="1"/>
          </p:cNvPicPr>
          <p:nvPr>
            <p:ph sz="quarter" idx="4294967295"/>
          </p:nvPr>
        </p:nvPicPr>
        <p:blipFill>
          <a:blip r:embed="rId2"/>
          <a:stretch>
            <a:fillRect/>
          </a:stretch>
        </p:blipFill>
        <p:spPr>
          <a:xfrm>
            <a:off x="0" y="1150938"/>
            <a:ext cx="8124825" cy="4833937"/>
          </a:xfrm>
          <a:noFill/>
        </p:spPr>
      </p:pic>
      <p:sp>
        <p:nvSpPr>
          <p:cNvPr id="3" name="TextBox 2">
            <a:extLst>
              <a:ext uri="{FF2B5EF4-FFF2-40B4-BE49-F238E27FC236}">
                <a16:creationId xmlns:a16="http://schemas.microsoft.com/office/drawing/2014/main" id="{1269C0F8-6300-3866-7B09-28563A92ECD2}"/>
              </a:ext>
            </a:extLst>
          </p:cNvPr>
          <p:cNvSpPr txBox="1"/>
          <p:nvPr/>
        </p:nvSpPr>
        <p:spPr>
          <a:xfrm>
            <a:off x="2813225" y="6148089"/>
            <a:ext cx="7709481"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hlinkClick r:id="rId3"/>
              </a:rPr>
              <a:t>Microsoft Learn: Build skills that open doors in your career</a:t>
            </a:r>
            <a:endParaRPr kumimoji="0" lang="en-US" sz="2000" b="0" i="0" u="none" strike="noStrike" kern="1200" cap="none" spc="0" normalizeH="0" baseline="0" noProof="0" dirty="0">
              <a:ln>
                <a:noFill/>
              </a:ln>
              <a:solidFill>
                <a:srgbClr val="FFFFFF"/>
              </a:solidFill>
              <a:effectLst/>
              <a:uLnTx/>
              <a:uFillTx/>
              <a:latin typeface="Segoe UI"/>
              <a:ea typeface="+mn-ea"/>
              <a:cs typeface="+mn-cs"/>
            </a:endParaRPr>
          </a:p>
        </p:txBody>
      </p:sp>
      <p:pic>
        <p:nvPicPr>
          <p:cNvPr id="4" name="Picture 3">
            <a:extLst>
              <a:ext uri="{FF2B5EF4-FFF2-40B4-BE49-F238E27FC236}">
                <a16:creationId xmlns:a16="http://schemas.microsoft.com/office/drawing/2014/main" id="{48EF99B3-90FD-CA78-691E-43C1BF78BB42}"/>
              </a:ext>
            </a:extLst>
          </p:cNvPr>
          <p:cNvPicPr>
            <a:picLocks noChangeAspect="1"/>
          </p:cNvPicPr>
          <p:nvPr/>
        </p:nvPicPr>
        <p:blipFill>
          <a:blip r:embed="rId4"/>
          <a:stretch>
            <a:fillRect/>
          </a:stretch>
        </p:blipFill>
        <p:spPr>
          <a:xfrm>
            <a:off x="10215234" y="-96283"/>
            <a:ext cx="1976766" cy="653831"/>
          </a:xfrm>
          <a:prstGeom prst="rect">
            <a:avLst/>
          </a:prstGeom>
        </p:spPr>
      </p:pic>
    </p:spTree>
    <p:extLst>
      <p:ext uri="{BB962C8B-B14F-4D97-AF65-F5344CB8AC3E}">
        <p14:creationId xmlns:p14="http://schemas.microsoft.com/office/powerpoint/2010/main" val="682611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DA61EA3-5803-446D-B286-B5CDEA6F5F74}"/>
              </a:ext>
            </a:extLst>
          </p:cNvPr>
          <p:cNvSpPr>
            <a:spLocks noGrp="1"/>
          </p:cNvSpPr>
          <p:nvPr>
            <p:ph type="title"/>
          </p:nvPr>
        </p:nvSpPr>
        <p:spPr/>
        <p:txBody>
          <a:bodyPr/>
          <a:lstStyle/>
          <a:p>
            <a:r>
              <a:rPr lang="en-IN" dirty="0"/>
              <a:t>Readiness and Enablement Links</a:t>
            </a:r>
            <a:endParaRPr lang="en-US" dirty="0"/>
          </a:p>
        </p:txBody>
      </p:sp>
      <p:sp>
        <p:nvSpPr>
          <p:cNvPr id="13" name="TextBox 12">
            <a:extLst>
              <a:ext uri="{FF2B5EF4-FFF2-40B4-BE49-F238E27FC236}">
                <a16:creationId xmlns:a16="http://schemas.microsoft.com/office/drawing/2014/main" id="{81B15E12-433C-23A4-B09C-03D14CACDEAA}"/>
              </a:ext>
            </a:extLst>
          </p:cNvPr>
          <p:cNvSpPr txBox="1"/>
          <p:nvPr/>
        </p:nvSpPr>
        <p:spPr>
          <a:xfrm>
            <a:off x="323782" y="1225689"/>
            <a:ext cx="10589036" cy="58785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The Microsoft Federal Team is here to help you accelerate customers' digital transformation. Microsoft Federal has tailored to make your organizations skilling journey successful. From the Business Decision Maker to the technical community and end-users, Microsoft provides customers with access to endless skilling resources. Below you will find links to these resources:</a:t>
            </a:r>
            <a:b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br>
            <a:endPar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Get training tailored to your organization's needs: </a:t>
            </a: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Find learning paths for specific roles in your organization, plus course recommendations based on technology, skill level, and solution area:</a:t>
            </a:r>
            <a: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t> </a:t>
            </a:r>
            <a:r>
              <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3"/>
              </a:rPr>
              <a:t>Training | Learning Portal (microsoft.com)</a:t>
            </a:r>
            <a:b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4"/>
              </a:rPr>
              <a:t>Events Calendar - US Partner Community Blog – Microsoft</a:t>
            </a:r>
            <a:endPar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In addition to the above, the Microsoft Federal Team can address the needs of your non-technical community of your learners through: </a:t>
            </a:r>
            <a:endPar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 Skilling Hours </a:t>
            </a:r>
            <a: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t>- </a:t>
            </a:r>
            <a:r>
              <a:rPr kumimoji="0" lang="en-US" sz="1200" b="0" i="0" u="none" strike="noStrike" kern="1200" cap="none" spc="0" normalizeH="0" baseline="0" noProof="0" dirty="0">
                <a:ln>
                  <a:noFill/>
                </a:ln>
                <a:solidFill>
                  <a:srgbClr val="FFFFFF"/>
                </a:solidFill>
                <a:effectLst/>
                <a:uLnTx/>
                <a:uFillTx/>
                <a:latin typeface="Segoe UI"/>
                <a:ea typeface="+mn-ea"/>
                <a:cs typeface="+mn-cs"/>
                <a:hlinkClick r:id="rId5"/>
              </a:rPr>
              <a:t>Readiness and Enablement: Skilling our Federal Customers and Partners (office.com)</a:t>
            </a:r>
            <a:b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Microsoft Learning Portal: </a:t>
            </a: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A closer look at Azure through training modules and gamified learning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hlinkClick r:id="rId6"/>
              </a:rPr>
              <a:t>Microsoft Learning Portal</a:t>
            </a:r>
            <a:endPar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Additional Learning Resources</a:t>
            </a:r>
            <a:r>
              <a:rPr kumimoji="0" lang="en-US" sz="12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a:t>
            </a:r>
            <a:br>
              <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Segoe UI"/>
                <a:ea typeface="+mn-ea"/>
                <a:cs typeface="+mn-cs"/>
                <a:hlinkClick r:id="rId7"/>
              </a:rPr>
              <a:t>Get started with Azure – Introduction | Microsoft Azure</a:t>
            </a:r>
            <a:endParaRPr kumimoji="0" lang="en-US" sz="10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8"/>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8"/>
              </a:rPr>
              <a:t>Microsoft Learn</a:t>
            </a:r>
            <a:r>
              <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t> </a:t>
            </a:r>
            <a:r>
              <a:rPr kumimoji="0" lang="en-US" sz="10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(path-based)</a:t>
            </a:r>
            <a:br>
              <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9"/>
              </a:rPr>
              <a:t>Exam-based</a:t>
            </a:r>
            <a:r>
              <a:rPr kumimoji="0" lang="en-US" sz="1000" b="0" i="0" u="none" strike="noStrike" kern="1200" cap="none" spc="0" normalizeH="0" baseline="0" noProof="0" dirty="0">
                <a:ln>
                  <a:noFill/>
                </a:ln>
                <a:solidFill>
                  <a:srgbClr val="FFFFFF"/>
                </a:solidFill>
                <a:effectLst/>
                <a:uLnTx/>
                <a:uFillTx/>
                <a:latin typeface="Calibri" panose="020F0502020204030204" pitchFamily="34" charset="0"/>
                <a:ea typeface="+mn-ea"/>
                <a:cs typeface="+mn-cs"/>
              </a:rPr>
              <a:t>: Select filters: Azure, D365, M365, Power Platform, and more</a:t>
            </a:r>
            <a:br>
              <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10"/>
              </a:rPr>
              <a:t>Microsoft Virtual Training Days</a:t>
            </a: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rPr>
              <a:t> </a:t>
            </a:r>
            <a:r>
              <a:rPr kumimoji="0" lang="en-US" sz="1000" b="0" i="0" u="none" strike="noStrike" kern="1200" cap="none" spc="0" normalizeH="0" baseline="0" noProof="0" dirty="0">
                <a:ln>
                  <a:noFill/>
                </a:ln>
                <a:solidFill>
                  <a:srgbClr val="FFFFFF"/>
                </a:solidFill>
                <a:effectLst/>
                <a:uLnTx/>
                <a:uFillTx/>
                <a:latin typeface="Segoe UI"/>
                <a:ea typeface="+mn-ea"/>
                <a:cs typeface="+mn-cs"/>
              </a:rPr>
              <a:t>– Virtual Instructor Led</a:t>
            </a:r>
            <a:br>
              <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rPr>
            </a:br>
            <a:endParaRPr kumimoji="0" lang="en-US" sz="10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hlinkClick r:id="rId11"/>
              </a:rPr>
              <a:t>Microsoft Technology Center</a:t>
            </a:r>
            <a:r>
              <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rPr>
              <a:t>  </a:t>
            </a:r>
            <a:r>
              <a:rPr kumimoji="0" lang="en-US" sz="1000" b="0" i="0" u="none" strike="noStrike" kern="1200" cap="none" spc="0" normalizeH="0" baseline="0" noProof="0" dirty="0">
                <a:ln>
                  <a:noFill/>
                </a:ln>
                <a:solidFill>
                  <a:srgbClr val="FFFFFF"/>
                </a:solidFill>
                <a:effectLst/>
                <a:uLnTx/>
                <a:uFillTx/>
                <a:latin typeface="Segoe UI"/>
                <a:ea typeface="+mn-ea"/>
                <a:cs typeface="+mn-cs"/>
              </a:rPr>
              <a:t>- Work through your Account Manager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Segoe UI"/>
                <a:ea typeface="+mn-ea"/>
                <a:cs typeface="+mn-cs"/>
                <a:hlinkClick r:id="rId12"/>
              </a:rPr>
              <a:t>Home - Microsoft Tech Community</a:t>
            </a:r>
            <a:endPar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FFFFFF"/>
                </a:solidFill>
                <a:effectLst/>
                <a:uLnTx/>
                <a:uFillTx/>
                <a:latin typeface="Segoe UI"/>
                <a:ea typeface="+mn-ea"/>
                <a:cs typeface="+mn-cs"/>
                <a:hlinkClick r:id="rId13"/>
              </a:rPr>
              <a:t>Microsoft Reactor | Microsoft Developer</a:t>
            </a:r>
            <a:r>
              <a:rPr kumimoji="0" lang="en-US" sz="1000" b="0" i="0" u="none" strike="noStrike" kern="1200" cap="none" spc="0" normalizeH="0" baseline="0" noProof="0" dirty="0">
                <a:ln>
                  <a:noFill/>
                </a:ln>
                <a:solidFill>
                  <a:srgbClr val="FFFFFF"/>
                </a:solidFill>
                <a:effectLst/>
                <a:uLnTx/>
                <a:uFillTx/>
                <a:latin typeface="Segoe UI"/>
                <a:ea typeface="+mn-ea"/>
                <a:cs typeface="+mn-cs"/>
              </a:rPr>
              <a:t> – Virtual Instructor Led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FFFFFF"/>
              </a:solidFill>
              <a:effectLst/>
              <a:uLnTx/>
              <a:uFillTx/>
              <a:latin typeface="Segoe U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212121"/>
              </a:solidFill>
              <a:effectLst/>
              <a:uLnTx/>
              <a:uFillTx/>
              <a:latin typeface="Calibri" panose="020F050202020403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8272"/>
              </a:solidFill>
              <a:effectLst/>
              <a:uLnTx/>
              <a:uFillTx/>
              <a:latin typeface="Calibri" panose="020F0502020204030204" pitchFamily="34" charset="0"/>
              <a:ea typeface="+mn-ea"/>
              <a:cs typeface="+mn-cs"/>
            </a:endParaRPr>
          </a:p>
        </p:txBody>
      </p:sp>
      <p:pic>
        <p:nvPicPr>
          <p:cNvPr id="2" name="Picture 1">
            <a:extLst>
              <a:ext uri="{FF2B5EF4-FFF2-40B4-BE49-F238E27FC236}">
                <a16:creationId xmlns:a16="http://schemas.microsoft.com/office/drawing/2014/main" id="{6CA8E0FA-D45A-033D-ECC9-3BCF48250C89}"/>
              </a:ext>
            </a:extLst>
          </p:cNvPr>
          <p:cNvPicPr>
            <a:picLocks noChangeAspect="1"/>
          </p:cNvPicPr>
          <p:nvPr/>
        </p:nvPicPr>
        <p:blipFill>
          <a:blip r:embed="rId14"/>
          <a:stretch>
            <a:fillRect/>
          </a:stretch>
        </p:blipFill>
        <p:spPr>
          <a:xfrm>
            <a:off x="10215234" y="-96283"/>
            <a:ext cx="1976766" cy="653831"/>
          </a:xfrm>
          <a:prstGeom prst="rect">
            <a:avLst/>
          </a:prstGeom>
        </p:spPr>
      </p:pic>
    </p:spTree>
    <p:extLst>
      <p:ext uri="{BB962C8B-B14F-4D97-AF65-F5344CB8AC3E}">
        <p14:creationId xmlns:p14="http://schemas.microsoft.com/office/powerpoint/2010/main" val="31643767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D8ABF-9141-D72E-DCCE-937AC7644832}"/>
              </a:ext>
            </a:extLst>
          </p:cNvPr>
          <p:cNvSpPr>
            <a:spLocks noGrp="1"/>
          </p:cNvSpPr>
          <p:nvPr>
            <p:ph type="title"/>
          </p:nvPr>
        </p:nvSpPr>
        <p:spPr/>
        <p:txBody>
          <a:bodyPr/>
          <a:lstStyle/>
          <a:p>
            <a:r>
              <a:rPr lang="en-US" dirty="0"/>
              <a:t>What are dataflows?</a:t>
            </a:r>
          </a:p>
        </p:txBody>
      </p:sp>
      <p:sp>
        <p:nvSpPr>
          <p:cNvPr id="3" name="Content Placeholder 2">
            <a:extLst>
              <a:ext uri="{FF2B5EF4-FFF2-40B4-BE49-F238E27FC236}">
                <a16:creationId xmlns:a16="http://schemas.microsoft.com/office/drawing/2014/main" id="{8C902684-0383-C8D4-1559-D5DC1B4B7F02}"/>
              </a:ext>
            </a:extLst>
          </p:cNvPr>
          <p:cNvSpPr>
            <a:spLocks noGrp="1"/>
          </p:cNvSpPr>
          <p:nvPr>
            <p:ph sz="quarter" idx="10"/>
          </p:nvPr>
        </p:nvSpPr>
        <p:spPr>
          <a:xfrm>
            <a:off x="584200" y="1435100"/>
            <a:ext cx="11018838" cy="2930033"/>
          </a:xfrm>
        </p:spPr>
        <p:txBody>
          <a:bodyPr/>
          <a:lstStyle/>
          <a:p>
            <a:r>
              <a:rPr lang="en-US" b="0" i="0" dirty="0">
                <a:solidFill>
                  <a:srgbClr val="E6E6E6"/>
                </a:solidFill>
                <a:effectLst/>
                <a:latin typeface="Segoe UI" panose="020B0502040204020203" pitchFamily="34" charset="0"/>
              </a:rPr>
              <a:t>Self-service, cloud-based, data preparation</a:t>
            </a:r>
          </a:p>
          <a:p>
            <a:r>
              <a:rPr lang="en-US" dirty="0">
                <a:solidFill>
                  <a:srgbClr val="E6E6E6"/>
                </a:solidFill>
                <a:latin typeface="Segoe UI" panose="020B0502040204020203" pitchFamily="34" charset="0"/>
              </a:rPr>
              <a:t>Ingest and transform data, land in a destination</a:t>
            </a:r>
          </a:p>
          <a:p>
            <a:r>
              <a:rPr lang="en-US" dirty="0">
                <a:solidFill>
                  <a:srgbClr val="E6E6E6"/>
                </a:solidFill>
                <a:latin typeface="Segoe UI" panose="020B0502040204020203" pitchFamily="34" charset="0"/>
              </a:rPr>
              <a:t>Can be scheduled directly or by calling from a pipeline</a:t>
            </a:r>
          </a:p>
          <a:p>
            <a:r>
              <a:rPr lang="en-US" dirty="0">
                <a:solidFill>
                  <a:srgbClr val="E6E6E6"/>
                </a:solidFill>
                <a:latin typeface="Segoe UI" panose="020B0502040204020203" pitchFamily="34" charset="0"/>
              </a:rPr>
              <a:t>Power Query Online</a:t>
            </a:r>
          </a:p>
          <a:p>
            <a:r>
              <a:rPr lang="en-US" dirty="0">
                <a:solidFill>
                  <a:srgbClr val="E6E6E6"/>
                </a:solidFill>
                <a:latin typeface="Segoe UI" panose="020B0502040204020203" pitchFamily="34" charset="0"/>
              </a:rPr>
              <a:t>P</a:t>
            </a:r>
            <a:r>
              <a:rPr lang="en-US" b="0" i="0" dirty="0">
                <a:solidFill>
                  <a:srgbClr val="E6E6E6"/>
                </a:solidFill>
                <a:effectLst/>
                <a:latin typeface="Segoe UI" panose="020B0502040204020203" pitchFamily="34" charset="0"/>
              </a:rPr>
              <a:t>romote reusable ETL logic that prevents the need to create more connections to your data source</a:t>
            </a:r>
            <a:endParaRPr lang="en-US" dirty="0"/>
          </a:p>
        </p:txBody>
      </p:sp>
    </p:spTree>
    <p:extLst>
      <p:ext uri="{BB962C8B-B14F-4D97-AF65-F5344CB8AC3E}">
        <p14:creationId xmlns:p14="http://schemas.microsoft.com/office/powerpoint/2010/main" val="164704221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2E58E-C50F-7B5B-381C-A4F0686E42BB}"/>
              </a:ext>
            </a:extLst>
          </p:cNvPr>
          <p:cNvSpPr>
            <a:spLocks noGrp="1"/>
          </p:cNvSpPr>
          <p:nvPr>
            <p:ph type="title"/>
          </p:nvPr>
        </p:nvSpPr>
        <p:spPr/>
        <p:txBody>
          <a:bodyPr/>
          <a:lstStyle/>
          <a:p>
            <a:r>
              <a:rPr lang="en-US" dirty="0"/>
              <a:t>Benefits of Dataflows</a:t>
            </a:r>
          </a:p>
        </p:txBody>
      </p:sp>
      <p:sp>
        <p:nvSpPr>
          <p:cNvPr id="3" name="Content Placeholder 2">
            <a:extLst>
              <a:ext uri="{FF2B5EF4-FFF2-40B4-BE49-F238E27FC236}">
                <a16:creationId xmlns:a16="http://schemas.microsoft.com/office/drawing/2014/main" id="{468BBB38-6CEF-3E15-688B-AA08008104B1}"/>
              </a:ext>
            </a:extLst>
          </p:cNvPr>
          <p:cNvSpPr>
            <a:spLocks noGrp="1"/>
          </p:cNvSpPr>
          <p:nvPr>
            <p:ph sz="quarter" idx="10"/>
          </p:nvPr>
        </p:nvSpPr>
        <p:spPr>
          <a:xfrm>
            <a:off x="584200" y="1435100"/>
            <a:ext cx="11018838" cy="2412968"/>
          </a:xfrm>
        </p:spPr>
        <p:txBody>
          <a:bodyPr/>
          <a:lstStyle/>
          <a:p>
            <a:r>
              <a:rPr lang="en-US" b="0" i="0" dirty="0">
                <a:solidFill>
                  <a:srgbClr val="E6E6E6"/>
                </a:solidFill>
                <a:effectLst/>
                <a:latin typeface="Segoe UI" panose="020B0502040204020203" pitchFamily="34" charset="0"/>
              </a:rPr>
              <a:t>Allow self-service users access to a subset of data warehouse separately</a:t>
            </a:r>
          </a:p>
          <a:p>
            <a:r>
              <a:rPr lang="en-US" dirty="0">
                <a:solidFill>
                  <a:srgbClr val="E6E6E6"/>
                </a:solidFill>
                <a:latin typeface="Segoe UI" panose="020B0502040204020203" pitchFamily="34" charset="0"/>
              </a:rPr>
              <a:t>Reduce number of time data is extracted from a source</a:t>
            </a:r>
          </a:p>
          <a:p>
            <a:r>
              <a:rPr lang="en-US" dirty="0">
                <a:solidFill>
                  <a:srgbClr val="E6E6E6"/>
                </a:solidFill>
                <a:latin typeface="Segoe UI" panose="020B0502040204020203" pitchFamily="34" charset="0"/>
              </a:rPr>
              <a:t>Simplify data source complexity</a:t>
            </a:r>
          </a:p>
          <a:p>
            <a:r>
              <a:rPr lang="en-US" b="0" i="0" dirty="0">
                <a:solidFill>
                  <a:srgbClr val="E6E6E6"/>
                </a:solidFill>
                <a:effectLst/>
                <a:latin typeface="Segoe UI" panose="020B0502040204020203" pitchFamily="34" charset="0"/>
              </a:rPr>
              <a:t>Simplify data integration by providing a low-code interface</a:t>
            </a:r>
            <a:endParaRPr lang="en-US" dirty="0"/>
          </a:p>
        </p:txBody>
      </p:sp>
    </p:spTree>
    <p:extLst>
      <p:ext uri="{BB962C8B-B14F-4D97-AF65-F5344CB8AC3E}">
        <p14:creationId xmlns:p14="http://schemas.microsoft.com/office/powerpoint/2010/main" val="78169919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D06B9-6A98-9FA6-66C3-6339BB4967CA}"/>
              </a:ext>
            </a:extLst>
          </p:cNvPr>
          <p:cNvSpPr>
            <a:spLocks noGrp="1"/>
          </p:cNvSpPr>
          <p:nvPr>
            <p:ph type="title"/>
          </p:nvPr>
        </p:nvSpPr>
        <p:spPr/>
        <p:txBody>
          <a:bodyPr/>
          <a:lstStyle/>
          <a:p>
            <a:r>
              <a:rPr lang="en-US" dirty="0"/>
              <a:t>Power Query Online</a:t>
            </a:r>
          </a:p>
        </p:txBody>
      </p:sp>
      <p:pic>
        <p:nvPicPr>
          <p:cNvPr id="8194" name="Picture 2" descr="Screenshot of the Power Query Online interface.">
            <a:extLst>
              <a:ext uri="{FF2B5EF4-FFF2-40B4-BE49-F238E27FC236}">
                <a16:creationId xmlns:a16="http://schemas.microsoft.com/office/drawing/2014/main" id="{F4F66D6D-8A6B-EA37-1D6B-1EE4081499F7}"/>
              </a:ext>
            </a:extLst>
          </p:cNvPr>
          <p:cNvPicPr>
            <a:picLocks noGrp="1" noChangeAspect="1" noChangeArrowheads="1"/>
          </p:cNvPicPr>
          <p:nvPr>
            <p:ph sz="quarter" idx="10"/>
          </p:nvPr>
        </p:nvPicPr>
        <p:blipFill>
          <a:blip r:embed="rId3">
            <a:extLst>
              <a:ext uri="{28A0092B-C50C-407E-A947-70E740481C1C}">
                <a14:useLocalDpi xmlns:a14="http://schemas.microsoft.com/office/drawing/2010/main" val="0"/>
              </a:ext>
            </a:extLst>
          </a:blip>
          <a:srcRect/>
          <a:stretch>
            <a:fillRect/>
          </a:stretch>
        </p:blipFill>
        <p:spPr bwMode="auto">
          <a:xfrm>
            <a:off x="2222539" y="1435100"/>
            <a:ext cx="7742160" cy="4833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102664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B52FC4-C77D-BAA7-27AA-5563456E7024}"/>
              </a:ext>
            </a:extLst>
          </p:cNvPr>
          <p:cNvSpPr>
            <a:spLocks noGrp="1"/>
          </p:cNvSpPr>
          <p:nvPr>
            <p:ph type="title"/>
          </p:nvPr>
        </p:nvSpPr>
        <p:spPr/>
        <p:txBody>
          <a:bodyPr/>
          <a:lstStyle/>
          <a:p>
            <a:r>
              <a:rPr lang="en-US" dirty="0"/>
              <a:t>What can you do with a dataflow?</a:t>
            </a:r>
          </a:p>
        </p:txBody>
      </p:sp>
      <p:sp>
        <p:nvSpPr>
          <p:cNvPr id="3" name="Content Placeholder 2">
            <a:extLst>
              <a:ext uri="{FF2B5EF4-FFF2-40B4-BE49-F238E27FC236}">
                <a16:creationId xmlns:a16="http://schemas.microsoft.com/office/drawing/2014/main" id="{B3367392-36BE-3995-69E5-34C02A7414BA}"/>
              </a:ext>
            </a:extLst>
          </p:cNvPr>
          <p:cNvSpPr>
            <a:spLocks noGrp="1"/>
          </p:cNvSpPr>
          <p:nvPr>
            <p:ph sz="quarter" idx="10"/>
          </p:nvPr>
        </p:nvSpPr>
        <p:spPr>
          <a:xfrm>
            <a:off x="584200" y="1435100"/>
            <a:ext cx="11018838" cy="4050340"/>
          </a:xfrm>
        </p:spPr>
        <p:txBody>
          <a:bodyPr/>
          <a:lstStyle/>
          <a:p>
            <a:r>
              <a:rPr lang="en-US" dirty="0"/>
              <a:t>Ingest data from a source</a:t>
            </a:r>
          </a:p>
          <a:p>
            <a:r>
              <a:rPr lang="en-US" dirty="0"/>
              <a:t>Output data to a destination</a:t>
            </a:r>
          </a:p>
          <a:p>
            <a:r>
              <a:rPr lang="en-US" dirty="0"/>
              <a:t>Add a custom column</a:t>
            </a:r>
          </a:p>
          <a:p>
            <a:r>
              <a:rPr lang="en-US" dirty="0"/>
              <a:t>Change data types</a:t>
            </a:r>
          </a:p>
          <a:p>
            <a:r>
              <a:rPr lang="en-US" dirty="0"/>
              <a:t>Group/summarize rows</a:t>
            </a:r>
          </a:p>
          <a:p>
            <a:r>
              <a:rPr lang="en-US" dirty="0"/>
              <a:t>Merge tables</a:t>
            </a:r>
          </a:p>
          <a:p>
            <a:r>
              <a:rPr lang="en-US" dirty="0"/>
              <a:t>Parse JSON files</a:t>
            </a:r>
          </a:p>
          <a:p>
            <a:r>
              <a:rPr lang="en-US" dirty="0"/>
              <a:t>And more!</a:t>
            </a:r>
          </a:p>
        </p:txBody>
      </p:sp>
    </p:spTree>
    <p:extLst>
      <p:ext uri="{BB962C8B-B14F-4D97-AF65-F5344CB8AC3E}">
        <p14:creationId xmlns:p14="http://schemas.microsoft.com/office/powerpoint/2010/main" val="139011405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62BD5-095D-D61F-ACBB-E2BC369F5BB1}"/>
              </a:ext>
            </a:extLst>
          </p:cNvPr>
          <p:cNvSpPr>
            <a:spLocks noGrp="1"/>
          </p:cNvSpPr>
          <p:nvPr>
            <p:ph type="title"/>
          </p:nvPr>
        </p:nvSpPr>
        <p:spPr/>
        <p:txBody>
          <a:bodyPr/>
          <a:lstStyle/>
          <a:p>
            <a:r>
              <a:rPr lang="en-US" dirty="0"/>
              <a:t>Get Data</a:t>
            </a:r>
          </a:p>
        </p:txBody>
      </p:sp>
      <p:sp>
        <p:nvSpPr>
          <p:cNvPr id="3" name="Content Placeholder 2">
            <a:extLst>
              <a:ext uri="{FF2B5EF4-FFF2-40B4-BE49-F238E27FC236}">
                <a16:creationId xmlns:a16="http://schemas.microsoft.com/office/drawing/2014/main" id="{2254485C-34F5-F991-E4E6-DD26774BC85A}"/>
              </a:ext>
            </a:extLst>
          </p:cNvPr>
          <p:cNvSpPr>
            <a:spLocks noGrp="1"/>
          </p:cNvSpPr>
          <p:nvPr>
            <p:ph sz="quarter" idx="12"/>
          </p:nvPr>
        </p:nvSpPr>
        <p:spPr>
          <a:xfrm>
            <a:off x="584200" y="1435100"/>
            <a:ext cx="5211763" cy="2757678"/>
          </a:xfrm>
        </p:spPr>
        <p:txBody>
          <a:bodyPr/>
          <a:lstStyle/>
          <a:p>
            <a:r>
              <a:rPr lang="en-US" dirty="0"/>
              <a:t>Establish the source of your data</a:t>
            </a:r>
          </a:p>
          <a:p>
            <a:r>
              <a:rPr lang="en-US" dirty="0"/>
              <a:t>Choose from several dozen sources</a:t>
            </a:r>
          </a:p>
          <a:p>
            <a:r>
              <a:rPr lang="en-US" dirty="0"/>
              <a:t>Sources can be internal or external to Fabric</a:t>
            </a:r>
          </a:p>
        </p:txBody>
      </p:sp>
      <p:pic>
        <p:nvPicPr>
          <p:cNvPr id="10242" name="Picture 2" descr="Screenshot with the Get Data option selected and More emphasized in the drop-down box.">
            <a:extLst>
              <a:ext uri="{FF2B5EF4-FFF2-40B4-BE49-F238E27FC236}">
                <a16:creationId xmlns:a16="http://schemas.microsoft.com/office/drawing/2014/main" id="{AA26C55D-B465-9642-5830-2A5449AEEE4A}"/>
              </a:ext>
            </a:extLst>
          </p:cNvPr>
          <p:cNvPicPr>
            <a:picLocks noGrp="1" noChangeAspect="1" noChangeArrowheads="1"/>
          </p:cNvPicPr>
          <p:nvPr>
            <p:ph sz="quarter" idx="13"/>
          </p:nvPr>
        </p:nvPicPr>
        <p:blipFill>
          <a:blip r:embed="rId3">
            <a:extLst>
              <a:ext uri="{28A0092B-C50C-407E-A947-70E740481C1C}">
                <a14:useLocalDpi xmlns:a14="http://schemas.microsoft.com/office/drawing/2010/main" val="0"/>
              </a:ext>
            </a:extLst>
          </a:blip>
          <a:srcRect/>
          <a:stretch>
            <a:fillRect/>
          </a:stretch>
        </p:blipFill>
        <p:spPr bwMode="auto">
          <a:xfrm>
            <a:off x="7412973" y="1435100"/>
            <a:ext cx="3173130" cy="4833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049429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DBC30-F331-70E2-22B5-856E6F2A3406}"/>
              </a:ext>
            </a:extLst>
          </p:cNvPr>
          <p:cNvSpPr>
            <a:spLocks noGrp="1"/>
          </p:cNvSpPr>
          <p:nvPr>
            <p:ph type="title"/>
          </p:nvPr>
        </p:nvSpPr>
        <p:spPr/>
        <p:txBody>
          <a:bodyPr/>
          <a:lstStyle/>
          <a:p>
            <a:r>
              <a:rPr lang="en-US" dirty="0"/>
              <a:t>Destination</a:t>
            </a:r>
          </a:p>
        </p:txBody>
      </p:sp>
      <p:pic>
        <p:nvPicPr>
          <p:cNvPr id="6" name="Content Placeholder 5">
            <a:extLst>
              <a:ext uri="{FF2B5EF4-FFF2-40B4-BE49-F238E27FC236}">
                <a16:creationId xmlns:a16="http://schemas.microsoft.com/office/drawing/2014/main" id="{44F5332A-FF6F-658E-0ECF-7A3546C3B111}"/>
              </a:ext>
            </a:extLst>
          </p:cNvPr>
          <p:cNvPicPr>
            <a:picLocks noGrp="1" noChangeAspect="1"/>
          </p:cNvPicPr>
          <p:nvPr>
            <p:ph sz="quarter" idx="12"/>
          </p:nvPr>
        </p:nvPicPr>
        <p:blipFill>
          <a:blip r:embed="rId3"/>
          <a:stretch>
            <a:fillRect/>
          </a:stretch>
        </p:blipFill>
        <p:spPr>
          <a:xfrm>
            <a:off x="584200" y="1846458"/>
            <a:ext cx="5211763" cy="4011221"/>
          </a:xfrm>
        </p:spPr>
      </p:pic>
      <p:pic>
        <p:nvPicPr>
          <p:cNvPr id="8" name="Content Placeholder 7">
            <a:extLst>
              <a:ext uri="{FF2B5EF4-FFF2-40B4-BE49-F238E27FC236}">
                <a16:creationId xmlns:a16="http://schemas.microsoft.com/office/drawing/2014/main" id="{3D9638C4-27E6-575A-FE94-6B1672FF800C}"/>
              </a:ext>
            </a:extLst>
          </p:cNvPr>
          <p:cNvPicPr>
            <a:picLocks noGrp="1" noChangeAspect="1"/>
          </p:cNvPicPr>
          <p:nvPr>
            <p:ph sz="quarter" idx="13"/>
          </p:nvPr>
        </p:nvPicPr>
        <p:blipFill>
          <a:blip r:embed="rId4"/>
          <a:stretch>
            <a:fillRect/>
          </a:stretch>
        </p:blipFill>
        <p:spPr>
          <a:xfrm>
            <a:off x="6387083" y="1846458"/>
            <a:ext cx="5219700" cy="3114179"/>
          </a:xfrm>
        </p:spPr>
      </p:pic>
    </p:spTree>
    <p:extLst>
      <p:ext uri="{BB962C8B-B14F-4D97-AF65-F5344CB8AC3E}">
        <p14:creationId xmlns:p14="http://schemas.microsoft.com/office/powerpoint/2010/main" val="275445513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8E3262-6D36-5F4F-FF41-BA03C673B7B1}"/>
              </a:ext>
            </a:extLst>
          </p:cNvPr>
          <p:cNvSpPr>
            <a:spLocks noGrp="1"/>
          </p:cNvSpPr>
          <p:nvPr>
            <p:ph type="title"/>
          </p:nvPr>
        </p:nvSpPr>
        <p:spPr/>
        <p:txBody>
          <a:bodyPr/>
          <a:lstStyle/>
          <a:p>
            <a:r>
              <a:rPr lang="en-US" dirty="0"/>
              <a:t>Dataflow Transformation Example</a:t>
            </a:r>
          </a:p>
        </p:txBody>
      </p:sp>
      <p:sp>
        <p:nvSpPr>
          <p:cNvPr id="9" name="Content Placeholder 8">
            <a:extLst>
              <a:ext uri="{FF2B5EF4-FFF2-40B4-BE49-F238E27FC236}">
                <a16:creationId xmlns:a16="http://schemas.microsoft.com/office/drawing/2014/main" id="{4D11AC61-4190-34EA-E5CA-63B853E58A8C}"/>
              </a:ext>
            </a:extLst>
          </p:cNvPr>
          <p:cNvSpPr>
            <a:spLocks noGrp="1"/>
          </p:cNvSpPr>
          <p:nvPr>
            <p:ph sz="quarter" idx="12"/>
          </p:nvPr>
        </p:nvSpPr>
        <p:spPr>
          <a:xfrm>
            <a:off x="584200" y="1435100"/>
            <a:ext cx="5211763" cy="2320635"/>
          </a:xfrm>
        </p:spPr>
        <p:txBody>
          <a:bodyPr/>
          <a:lstStyle/>
          <a:p>
            <a:r>
              <a:rPr lang="en-US" sz="2600" dirty="0"/>
              <a:t>Source: Table in Lakehouse A</a:t>
            </a:r>
          </a:p>
          <a:p>
            <a:r>
              <a:rPr lang="en-US" sz="2600" dirty="0"/>
              <a:t>Change column data type</a:t>
            </a:r>
          </a:p>
          <a:p>
            <a:r>
              <a:rPr lang="en-US" sz="2600" dirty="0"/>
              <a:t>Replace missing/invalid values</a:t>
            </a:r>
          </a:p>
          <a:p>
            <a:r>
              <a:rPr lang="en-US" sz="2600" dirty="0"/>
              <a:t>Rename columns</a:t>
            </a:r>
          </a:p>
          <a:p>
            <a:r>
              <a:rPr lang="en-US" sz="2600" dirty="0"/>
              <a:t>Destination: Table in Lakehouse B</a:t>
            </a:r>
          </a:p>
        </p:txBody>
      </p:sp>
      <p:pic>
        <p:nvPicPr>
          <p:cNvPr id="12" name="Content Placeholder 11">
            <a:extLst>
              <a:ext uri="{FF2B5EF4-FFF2-40B4-BE49-F238E27FC236}">
                <a16:creationId xmlns:a16="http://schemas.microsoft.com/office/drawing/2014/main" id="{15C04A7E-09E4-A53D-52F8-7367B3C1075B}"/>
              </a:ext>
            </a:extLst>
          </p:cNvPr>
          <p:cNvPicPr>
            <a:picLocks noGrp="1" noChangeAspect="1"/>
          </p:cNvPicPr>
          <p:nvPr>
            <p:ph sz="quarter" idx="13"/>
          </p:nvPr>
        </p:nvPicPr>
        <p:blipFill>
          <a:blip r:embed="rId3"/>
          <a:stretch>
            <a:fillRect/>
          </a:stretch>
        </p:blipFill>
        <p:spPr>
          <a:xfrm>
            <a:off x="5928852" y="1435099"/>
            <a:ext cx="6028593" cy="3323121"/>
          </a:xfrm>
        </p:spPr>
      </p:pic>
    </p:spTree>
    <p:extLst>
      <p:ext uri="{BB962C8B-B14F-4D97-AF65-F5344CB8AC3E}">
        <p14:creationId xmlns:p14="http://schemas.microsoft.com/office/powerpoint/2010/main" val="78311904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D2EC3-6991-6C6A-9267-BE4943EDD474}"/>
              </a:ext>
            </a:extLst>
          </p:cNvPr>
          <p:cNvSpPr>
            <a:spLocks noGrp="1"/>
          </p:cNvSpPr>
          <p:nvPr>
            <p:ph type="title"/>
          </p:nvPr>
        </p:nvSpPr>
        <p:spPr/>
        <p:txBody>
          <a:bodyPr/>
          <a:lstStyle/>
          <a:p>
            <a:r>
              <a:rPr lang="en-US" dirty="0"/>
              <a:t>Scheduling Dataflows</a:t>
            </a:r>
          </a:p>
        </p:txBody>
      </p:sp>
      <p:pic>
        <p:nvPicPr>
          <p:cNvPr id="5122" name="Picture 2" descr="Pipeline with a dataflow activity.">
            <a:extLst>
              <a:ext uri="{FF2B5EF4-FFF2-40B4-BE49-F238E27FC236}">
                <a16:creationId xmlns:a16="http://schemas.microsoft.com/office/drawing/2014/main" id="{75986E52-2591-B2A9-7ADE-44FD90AB7DF9}"/>
              </a:ext>
            </a:extLst>
          </p:cNvPr>
          <p:cNvPicPr>
            <a:picLocks noGrp="1" noChangeAspect="1" noChangeArrowheads="1"/>
          </p:cNvPicPr>
          <p:nvPr>
            <p:ph sz="quarter" idx="12"/>
          </p:nvPr>
        </p:nvPicPr>
        <p:blipFill rotWithShape="1">
          <a:blip r:embed="rId3">
            <a:extLst>
              <a:ext uri="{28A0092B-C50C-407E-A947-70E740481C1C}">
                <a14:useLocalDpi xmlns:a14="http://schemas.microsoft.com/office/drawing/2010/main" val="0"/>
              </a:ext>
            </a:extLst>
          </a:blip>
          <a:srcRect r="55886"/>
          <a:stretch/>
        </p:blipFill>
        <p:spPr bwMode="auto">
          <a:xfrm>
            <a:off x="582612" y="1435100"/>
            <a:ext cx="4446016" cy="483393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Screenshot showing how to select another time.">
            <a:extLst>
              <a:ext uri="{FF2B5EF4-FFF2-40B4-BE49-F238E27FC236}">
                <a16:creationId xmlns:a16="http://schemas.microsoft.com/office/drawing/2014/main" id="{87A560DA-DE39-6D6A-A60F-FE4B4186E901}"/>
              </a:ext>
            </a:extLst>
          </p:cNvPr>
          <p:cNvPicPr>
            <a:picLocks noGrp="1" noChangeAspect="1" noChangeArrowheads="1"/>
          </p:cNvPicPr>
          <p:nvPr>
            <p:ph sz="quarter" idx="13"/>
          </p:nvPr>
        </p:nvPicPr>
        <p:blipFill>
          <a:blip r:embed="rId4">
            <a:extLst>
              <a:ext uri="{28A0092B-C50C-407E-A947-70E740481C1C}">
                <a14:useLocalDpi xmlns:a14="http://schemas.microsoft.com/office/drawing/2010/main" val="0"/>
              </a:ext>
            </a:extLst>
          </a:blip>
          <a:srcRect/>
          <a:stretch>
            <a:fillRect/>
          </a:stretch>
        </p:blipFill>
        <p:spPr bwMode="auto">
          <a:xfrm>
            <a:off x="6389688" y="1500057"/>
            <a:ext cx="5219700" cy="47040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4926669"/>
      </p:ext>
    </p:extLst>
  </p:cSld>
  <p:clrMapOvr>
    <a:masterClrMapping/>
  </p:clrMapOvr>
  <p:transition>
    <p:fade/>
  </p:transition>
</p:sld>
</file>

<file path=ppt/theme/theme1.xml><?xml version="1.0" encoding="utf-8"?>
<a:theme xmlns:a="http://schemas.openxmlformats.org/drawingml/2006/main" name="1_Black Template">
  <a:themeElements>
    <a:clrScheme name="TS_20_Blue on Black">
      <a:dk1>
        <a:srgbClr val="000000"/>
      </a:dk1>
      <a:lt1>
        <a:srgbClr val="FFFFFF"/>
      </a:lt1>
      <a:dk2>
        <a:srgbClr val="243A5E"/>
      </a:dk2>
      <a:lt2>
        <a:srgbClr val="E6E6E6"/>
      </a:lt2>
      <a:accent1>
        <a:srgbClr val="50E6FF"/>
      </a:accent1>
      <a:accent2>
        <a:srgbClr val="0078D4"/>
      </a:accent2>
      <a:accent3>
        <a:srgbClr val="243A5E"/>
      </a:accent3>
      <a:accent4>
        <a:srgbClr val="30E5D0"/>
      </a:accent4>
      <a:accent5>
        <a:srgbClr val="008575"/>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000000"/>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smtClean="0"/>
        </a:defPPr>
      </a:lstStyle>
    </a:txDef>
  </a:objectDefaults>
  <a:extraClrSchemeLst/>
  <a:extLst>
    <a:ext uri="{05A4C25C-085E-4340-85A3-A5531E510DB2}">
      <thm15:themeFamily xmlns:thm15="http://schemas.microsoft.com/office/thememl/2012/main" name="Microsoft brand template_WHITE_Blue_Accent.potx" id="{D66F7511-47FD-43CB-A804-3BD691A97EAD}" vid="{5E227C23-4ECD-456A-8393-399A513A27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8CFE09A3088BA4C8DAD689BB01679B8" ma:contentTypeVersion="10" ma:contentTypeDescription="Create a new document." ma:contentTypeScope="" ma:versionID="76f34acd9020c8ce1aab729b67fd078e">
  <xsd:schema xmlns:xsd="http://www.w3.org/2001/XMLSchema" xmlns:xs="http://www.w3.org/2001/XMLSchema" xmlns:p="http://schemas.microsoft.com/office/2006/metadata/properties" xmlns:ns2="30241bb1-3633-4696-a205-62244f9c1dd7" targetNamespace="http://schemas.microsoft.com/office/2006/metadata/properties" ma:root="true" ma:fieldsID="a37d36f2a6ec64e42d083cbe14a0e6d2" ns2:_="">
    <xsd:import namespace="30241bb1-3633-4696-a205-62244f9c1dd7"/>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0241bb1-3633-4696-a205-62244f9c1dd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8B55F93-F793-45E6-8EF9-B02CA25D11D4}">
  <ds:schemaRefs>
    <ds:schemaRef ds:uri="http://schemas.microsoft.com/sharepoint/v3/contenttype/forms"/>
  </ds:schemaRefs>
</ds:datastoreItem>
</file>

<file path=customXml/itemProps2.xml><?xml version="1.0" encoding="utf-8"?>
<ds:datastoreItem xmlns:ds="http://schemas.openxmlformats.org/officeDocument/2006/customXml" ds:itemID="{EDCB3B52-9508-4A63-AFCC-05E7630C15CA}">
  <ds:schemaRefs>
    <ds:schemaRef ds:uri="http://schemas.microsoft.com/office/2006/metadata/properties"/>
    <ds:schemaRef ds:uri="http://schemas.microsoft.com/office/infopath/2007/PartnerControls"/>
    <ds:schemaRef ds:uri="ec9ab3cf-5ffc-4e23-9951-e59f1d4d2772"/>
    <ds:schemaRef ds:uri="df7f103e-597c-493b-bc31-914106b908e0"/>
  </ds:schemaRefs>
</ds:datastoreItem>
</file>

<file path=customXml/itemProps3.xml><?xml version="1.0" encoding="utf-8"?>
<ds:datastoreItem xmlns:ds="http://schemas.openxmlformats.org/officeDocument/2006/customXml" ds:itemID="{63FE31B3-CBAB-4072-9A6F-C391801D65AB}"/>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3827</TotalTime>
  <Words>1714</Words>
  <Application>Microsoft Office PowerPoint</Application>
  <PresentationFormat>Widescreen</PresentationFormat>
  <Paragraphs>131</Paragraphs>
  <Slides>13</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Aptos</vt:lpstr>
      <vt:lpstr>Arial</vt:lpstr>
      <vt:lpstr>Calibri</vt:lpstr>
      <vt:lpstr>Consolas</vt:lpstr>
      <vt:lpstr>Segoe UI</vt:lpstr>
      <vt:lpstr>Segoe UI Semibold</vt:lpstr>
      <vt:lpstr>Segoe UI Semilight</vt:lpstr>
      <vt:lpstr>Wingdings</vt:lpstr>
      <vt:lpstr>1_Black Template</vt:lpstr>
      <vt:lpstr>Ingest Data with Dataflows Gen2 in Microsoft Fabric</vt:lpstr>
      <vt:lpstr>What are dataflows?</vt:lpstr>
      <vt:lpstr>Benefits of Dataflows</vt:lpstr>
      <vt:lpstr>Power Query Online</vt:lpstr>
      <vt:lpstr>What can you do with a dataflow?</vt:lpstr>
      <vt:lpstr>Get Data</vt:lpstr>
      <vt:lpstr>Destination</vt:lpstr>
      <vt:lpstr>Dataflow Transformation Example</vt:lpstr>
      <vt:lpstr>Scheduling Dataflows</vt:lpstr>
      <vt:lpstr>Dataflow Refresh History</vt:lpstr>
      <vt:lpstr>Summary</vt:lpstr>
      <vt:lpstr> Microsoft Learn Demo </vt:lpstr>
      <vt:lpstr>Readiness and Enablement 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Where can I learn more?</dc:title>
  <dc:creator>Chris Harrold</dc:creator>
  <cp:lastModifiedBy>Meagan Longoria</cp:lastModifiedBy>
  <cp:revision>41</cp:revision>
  <dcterms:created xsi:type="dcterms:W3CDTF">2023-04-14T00:23:05Z</dcterms:created>
  <dcterms:modified xsi:type="dcterms:W3CDTF">2023-09-25T05:27:14Z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0x010100B8CFE09A3088BA4C8DAD689BB01679B8</vt:lpwstr>
  </property>
  <property fmtid="{D5CDD505-2E9C-101B-9397-08002B2CF9AE}" pid="3" name="MediaServiceImageTags">
    <vt:lpwstr/>
  </property>
</Properties>
</file>

<file path=docProps/thumbnail.jpeg>
</file>